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</p:sldIdLst>
  <p:sldSz cx="12192000" cy="6858000"/>
  <p:notesSz cx="6858000" cy="9144000"/>
  <p:custDataLst>
    <p:tags r:id="rId8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5" Type="http://schemas.openxmlformats.org/officeDocument/2006/relationships/tags" Target="tags/tag1.xml"/><Relationship Id="rId84" Type="http://schemas.openxmlformats.org/officeDocument/2006/relationships/tableStyles" Target="tableStyles.xml"/><Relationship Id="rId83" Type="http://schemas.openxmlformats.org/officeDocument/2006/relationships/viewProps" Target="viewProps.xml"/><Relationship Id="rId82" Type="http://schemas.openxmlformats.org/officeDocument/2006/relationships/presProps" Target="presProps.xml"/><Relationship Id="rId81" Type="http://schemas.openxmlformats.org/officeDocument/2006/relationships/notesMaster" Target="notesMasters/notesMaster1.xml"/><Relationship Id="rId80" Type="http://schemas.openxmlformats.org/officeDocument/2006/relationships/slide" Target="slides/slide78.xml"/><Relationship Id="rId8" Type="http://schemas.openxmlformats.org/officeDocument/2006/relationships/slide" Target="slides/slide6.xml"/><Relationship Id="rId79" Type="http://schemas.openxmlformats.org/officeDocument/2006/relationships/slide" Target="slides/slide77.xml"/><Relationship Id="rId78" Type="http://schemas.openxmlformats.org/officeDocument/2006/relationships/slide" Target="slides/slide76.xml"/><Relationship Id="rId77" Type="http://schemas.openxmlformats.org/officeDocument/2006/relationships/slide" Target="slides/slide75.xml"/><Relationship Id="rId76" Type="http://schemas.openxmlformats.org/officeDocument/2006/relationships/slide" Target="slides/slide74.xml"/><Relationship Id="rId75" Type="http://schemas.openxmlformats.org/officeDocument/2006/relationships/slide" Target="slides/slide73.xml"/><Relationship Id="rId74" Type="http://schemas.openxmlformats.org/officeDocument/2006/relationships/slide" Target="slides/slide72.xml"/><Relationship Id="rId73" Type="http://schemas.openxmlformats.org/officeDocument/2006/relationships/slide" Target="slides/slide71.xml"/><Relationship Id="rId72" Type="http://schemas.openxmlformats.org/officeDocument/2006/relationships/slide" Target="slides/slide70.xml"/><Relationship Id="rId71" Type="http://schemas.openxmlformats.org/officeDocument/2006/relationships/slide" Target="slides/slide69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43.png"/><Relationship Id="rId7" Type="http://schemas.openxmlformats.org/officeDocument/2006/relationships/image" Target="../media/image42.png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50.png"/><Relationship Id="rId14" Type="http://schemas.openxmlformats.org/officeDocument/2006/relationships/image" Target="../media/image49.png"/><Relationship Id="rId13" Type="http://schemas.openxmlformats.org/officeDocument/2006/relationships/image" Target="../media/image48.png"/><Relationship Id="rId12" Type="http://schemas.openxmlformats.org/officeDocument/2006/relationships/image" Target="../media/image47.png"/><Relationship Id="rId11" Type="http://schemas.openxmlformats.org/officeDocument/2006/relationships/image" Target="../media/image46.png"/><Relationship Id="rId10" Type="http://schemas.openxmlformats.org/officeDocument/2006/relationships/image" Target="../media/image45.pn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image" Target="../media/image55.png"/><Relationship Id="rId7" Type="http://schemas.openxmlformats.org/officeDocument/2006/relationships/image" Target="../media/image8.png"/><Relationship Id="rId6" Type="http://schemas.openxmlformats.org/officeDocument/2006/relationships/image" Target="../media/image4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57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0.png"/><Relationship Id="rId3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65.png"/><Relationship Id="rId3" Type="http://schemas.openxmlformats.org/officeDocument/2006/relationships/image" Target="../media/image4.png"/><Relationship Id="rId2" Type="http://schemas.openxmlformats.org/officeDocument/2006/relationships/image" Target="../media/image66.png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0.png"/><Relationship Id="rId3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0.png"/><Relationship Id="rId3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50.png"/><Relationship Id="rId2" Type="http://schemas.openxmlformats.org/officeDocument/2006/relationships/image" Target="../media/image65.png"/><Relationship Id="rId1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77.jpeg"/><Relationship Id="rId8" Type="http://schemas.openxmlformats.org/officeDocument/2006/relationships/image" Target="../media/image76.jpeg"/><Relationship Id="rId7" Type="http://schemas.openxmlformats.org/officeDocument/2006/relationships/image" Target="../media/image75.jpeg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3" Type="http://schemas.openxmlformats.org/officeDocument/2006/relationships/image" Target="../media/image71.jpeg"/><Relationship Id="rId22" Type="http://schemas.openxmlformats.org/officeDocument/2006/relationships/slideLayout" Target="../slideLayouts/slideLayout1.xml"/><Relationship Id="rId21" Type="http://schemas.openxmlformats.org/officeDocument/2006/relationships/image" Target="../media/image87.png"/><Relationship Id="rId20" Type="http://schemas.openxmlformats.org/officeDocument/2006/relationships/image" Target="../media/image86.png"/><Relationship Id="rId2" Type="http://schemas.openxmlformats.org/officeDocument/2006/relationships/image" Target="../media/image70.jpeg"/><Relationship Id="rId19" Type="http://schemas.openxmlformats.org/officeDocument/2006/relationships/image" Target="../media/image85.png"/><Relationship Id="rId18" Type="http://schemas.openxmlformats.org/officeDocument/2006/relationships/image" Target="../media/image84.png"/><Relationship Id="rId17" Type="http://schemas.openxmlformats.org/officeDocument/2006/relationships/image" Target="../media/image8.png"/><Relationship Id="rId16" Type="http://schemas.openxmlformats.org/officeDocument/2006/relationships/image" Target="../media/image4.png"/><Relationship Id="rId15" Type="http://schemas.openxmlformats.org/officeDocument/2006/relationships/image" Target="../media/image83.png"/><Relationship Id="rId14" Type="http://schemas.openxmlformats.org/officeDocument/2006/relationships/image" Target="../media/image82.png"/><Relationship Id="rId13" Type="http://schemas.openxmlformats.org/officeDocument/2006/relationships/image" Target="../media/image81.jpeg"/><Relationship Id="rId12" Type="http://schemas.openxmlformats.org/officeDocument/2006/relationships/image" Target="../media/image80.jpeg"/><Relationship Id="rId11" Type="http://schemas.openxmlformats.org/officeDocument/2006/relationships/image" Target="../media/image79.jpeg"/><Relationship Id="rId10" Type="http://schemas.openxmlformats.org/officeDocument/2006/relationships/image" Target="../media/image78.jpeg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65.png"/><Relationship Id="rId3" Type="http://schemas.openxmlformats.org/officeDocument/2006/relationships/image" Target="../media/image4.png"/><Relationship Id="rId2" Type="http://schemas.openxmlformats.org/officeDocument/2006/relationships/image" Target="../media/image88.png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0.png"/><Relationship Id="rId3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65.png"/><Relationship Id="rId4" Type="http://schemas.openxmlformats.org/officeDocument/2006/relationships/image" Target="../media/image4.png"/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65.png"/><Relationship Id="rId3" Type="http://schemas.openxmlformats.org/officeDocument/2006/relationships/image" Target="../media/image4.png"/><Relationship Id="rId2" Type="http://schemas.openxmlformats.org/officeDocument/2006/relationships/image" Target="../media/image92.png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0.png"/><Relationship Id="rId3" Type="http://schemas.openxmlformats.org/officeDocument/2006/relationships/image" Target="../media/image65.png"/><Relationship Id="rId2" Type="http://schemas.openxmlformats.org/officeDocument/2006/relationships/image" Target="../media/image93.png"/><Relationship Id="rId1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50.png"/><Relationship Id="rId3" Type="http://schemas.openxmlformats.org/officeDocument/2006/relationships/image" Target="../media/image65.png"/><Relationship Id="rId2" Type="http://schemas.openxmlformats.org/officeDocument/2006/relationships/image" Target="../media/image94.png"/><Relationship Id="rId1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50.png"/><Relationship Id="rId3" Type="http://schemas.openxmlformats.org/officeDocument/2006/relationships/image" Target="../media/image65.png"/><Relationship Id="rId2" Type="http://schemas.openxmlformats.org/officeDocument/2006/relationships/image" Target="../media/image97.png"/><Relationship Id="rId1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3" Type="http://schemas.openxmlformats.org/officeDocument/2006/relationships/image" Target="../media/image50.png"/><Relationship Id="rId2" Type="http://schemas.openxmlformats.org/officeDocument/2006/relationships/image" Target="../media/image65.png"/><Relationship Id="rId1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65.png"/><Relationship Id="rId3" Type="http://schemas.openxmlformats.org/officeDocument/2006/relationships/image" Target="../media/image4.png"/><Relationship Id="rId2" Type="http://schemas.openxmlformats.org/officeDocument/2006/relationships/image" Target="../media/image102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65.png"/><Relationship Id="rId3" Type="http://schemas.openxmlformats.org/officeDocument/2006/relationships/image" Target="../media/image4.png"/><Relationship Id="rId2" Type="http://schemas.openxmlformats.org/officeDocument/2006/relationships/image" Target="../media/image104.png"/><Relationship Id="rId1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0.png"/><Relationship Id="rId2" Type="http://schemas.openxmlformats.org/officeDocument/2006/relationships/image" Target="../media/image65.png"/><Relationship Id="rId1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3.jpeg"/><Relationship Id="rId8" Type="http://schemas.openxmlformats.org/officeDocument/2006/relationships/image" Target="../media/image112.jpeg"/><Relationship Id="rId7" Type="http://schemas.openxmlformats.org/officeDocument/2006/relationships/image" Target="../media/image111.jpeg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Relationship Id="rId3" Type="http://schemas.openxmlformats.org/officeDocument/2006/relationships/image" Target="../media/image107.jpeg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87.png"/><Relationship Id="rId2" Type="http://schemas.openxmlformats.org/officeDocument/2006/relationships/image" Target="../media/image106.jpeg"/><Relationship Id="rId19" Type="http://schemas.openxmlformats.org/officeDocument/2006/relationships/image" Target="../media/image86.png"/><Relationship Id="rId18" Type="http://schemas.openxmlformats.org/officeDocument/2006/relationships/image" Target="../media/image85.png"/><Relationship Id="rId17" Type="http://schemas.openxmlformats.org/officeDocument/2006/relationships/image" Target="../media/image119.png"/><Relationship Id="rId16" Type="http://schemas.openxmlformats.org/officeDocument/2006/relationships/image" Target="../media/image8.png"/><Relationship Id="rId15" Type="http://schemas.openxmlformats.org/officeDocument/2006/relationships/image" Target="../media/image4.png"/><Relationship Id="rId14" Type="http://schemas.openxmlformats.org/officeDocument/2006/relationships/image" Target="../media/image118.png"/><Relationship Id="rId13" Type="http://schemas.openxmlformats.org/officeDocument/2006/relationships/image" Target="../media/image117.jpeg"/><Relationship Id="rId12" Type="http://schemas.openxmlformats.org/officeDocument/2006/relationships/image" Target="../media/image116.jpeg"/><Relationship Id="rId11" Type="http://schemas.openxmlformats.org/officeDocument/2006/relationships/image" Target="../media/image115.jpeg"/><Relationship Id="rId10" Type="http://schemas.openxmlformats.org/officeDocument/2006/relationships/image" Target="../media/image114.jpeg"/><Relationship Id="rId1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125.png"/><Relationship Id="rId7" Type="http://schemas.openxmlformats.org/officeDocument/2006/relationships/image" Target="../media/image124.png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65.png"/><Relationship Id="rId3" Type="http://schemas.openxmlformats.org/officeDocument/2006/relationships/image" Target="../media/image4.png"/><Relationship Id="rId2" Type="http://schemas.openxmlformats.org/officeDocument/2006/relationships/image" Target="../media/image121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20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65.png"/><Relationship Id="rId3" Type="http://schemas.openxmlformats.org/officeDocument/2006/relationships/image" Target="../media/image4.png"/><Relationship Id="rId2" Type="http://schemas.openxmlformats.org/officeDocument/2006/relationships/image" Target="../media/image127.png"/><Relationship Id="rId1" Type="http://schemas.openxmlformats.org/officeDocument/2006/relationships/image" Target="../media/image126.pn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65.png"/><Relationship Id="rId4" Type="http://schemas.openxmlformats.org/officeDocument/2006/relationships/image" Target="../media/image4.png"/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7.jpeg"/><Relationship Id="rId8" Type="http://schemas.openxmlformats.org/officeDocument/2006/relationships/image" Target="../media/image136.jpeg"/><Relationship Id="rId7" Type="http://schemas.openxmlformats.org/officeDocument/2006/relationships/image" Target="../media/image135.jpeg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8.png"/><Relationship Id="rId10" Type="http://schemas.openxmlformats.org/officeDocument/2006/relationships/image" Target="../media/image4.png"/><Relationship Id="rId1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6" Type="http://schemas.openxmlformats.org/officeDocument/2006/relationships/image" Target="../media/image50.png"/><Relationship Id="rId5" Type="http://schemas.openxmlformats.org/officeDocument/2006/relationships/image" Target="../media/image65.png"/><Relationship Id="rId4" Type="http://schemas.openxmlformats.org/officeDocument/2006/relationships/image" Target="../media/image141.jpeg"/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6" Type="http://schemas.openxmlformats.org/officeDocument/2006/relationships/image" Target="../media/image50.png"/><Relationship Id="rId5" Type="http://schemas.openxmlformats.org/officeDocument/2006/relationships/image" Target="../media/image65.png"/><Relationship Id="rId4" Type="http://schemas.openxmlformats.org/officeDocument/2006/relationships/image" Target="../media/image144.jpeg"/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8.png"/><Relationship Id="rId7" Type="http://schemas.openxmlformats.org/officeDocument/2006/relationships/image" Target="../media/image4.png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65.png"/><Relationship Id="rId7" Type="http://schemas.openxmlformats.org/officeDocument/2006/relationships/image" Target="../media/image4.png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50.png"/><Relationship Id="rId1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150.png"/><Relationship Id="rId1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8.jpeg"/><Relationship Id="rId8" Type="http://schemas.openxmlformats.org/officeDocument/2006/relationships/image" Target="../media/image157.jpeg"/><Relationship Id="rId7" Type="http://schemas.openxmlformats.org/officeDocument/2006/relationships/image" Target="../media/image156.jpeg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8.png"/><Relationship Id="rId10" Type="http://schemas.openxmlformats.org/officeDocument/2006/relationships/image" Target="../media/image4.png"/><Relationship Id="rId1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0.png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8.png"/><Relationship Id="rId2" Type="http://schemas.openxmlformats.org/officeDocument/2006/relationships/image" Target="../media/image161.png"/><Relationship Id="rId1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8.png"/><Relationship Id="rId2" Type="http://schemas.openxmlformats.org/officeDocument/2006/relationships/image" Target="../media/image162.png"/><Relationship Id="rId1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8.png"/><Relationship Id="rId2" Type="http://schemas.openxmlformats.org/officeDocument/2006/relationships/image" Target="../media/image163.png"/><Relationship Id="rId1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8.png"/><Relationship Id="rId2" Type="http://schemas.openxmlformats.org/officeDocument/2006/relationships/image" Target="../media/image164.png"/><Relationship Id="rId1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165.png"/><Relationship Id="rId1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jpeg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8.png"/><Relationship Id="rId13" Type="http://schemas.openxmlformats.org/officeDocument/2006/relationships/image" Target="../media/image4.png"/><Relationship Id="rId12" Type="http://schemas.openxmlformats.org/officeDocument/2006/relationships/image" Target="../media/image23.png"/><Relationship Id="rId11" Type="http://schemas.openxmlformats.org/officeDocument/2006/relationships/image" Target="../media/image22.jpeg"/><Relationship Id="rId10" Type="http://schemas.openxmlformats.org/officeDocument/2006/relationships/image" Target="../media/image21.png"/><Relationship Id="rId1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8.png"/><Relationship Id="rId2" Type="http://schemas.openxmlformats.org/officeDocument/2006/relationships/image" Target="../media/image166.png"/><Relationship Id="rId1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8.png"/><Relationship Id="rId2" Type="http://schemas.openxmlformats.org/officeDocument/2006/relationships/image" Target="../media/image167.png"/><Relationship Id="rId1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8.png"/><Relationship Id="rId2" Type="http://schemas.openxmlformats.org/officeDocument/2006/relationships/image" Target="../media/image168.png"/><Relationship Id="rId1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169.png"/><Relationship Id="rId1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170.png"/><Relationship Id="rId1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171.png"/><Relationship Id="rId1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1.png"/><Relationship Id="rId8" Type="http://schemas.openxmlformats.org/officeDocument/2006/relationships/image" Target="../media/image180.png"/><Relationship Id="rId7" Type="http://schemas.openxmlformats.org/officeDocument/2006/relationships/image" Target="../media/image179.png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185.png"/><Relationship Id="rId14" Type="http://schemas.openxmlformats.org/officeDocument/2006/relationships/image" Target="../media/image184.png"/><Relationship Id="rId13" Type="http://schemas.openxmlformats.org/officeDocument/2006/relationships/image" Target="../media/image183.png"/><Relationship Id="rId12" Type="http://schemas.openxmlformats.org/officeDocument/2006/relationships/image" Target="../media/image182.png"/><Relationship Id="rId11" Type="http://schemas.openxmlformats.org/officeDocument/2006/relationships/image" Target="../media/image8.png"/><Relationship Id="rId10" Type="http://schemas.openxmlformats.org/officeDocument/2006/relationships/image" Target="../media/image4.png"/><Relationship Id="rId1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3.png"/><Relationship Id="rId8" Type="http://schemas.openxmlformats.org/officeDocument/2006/relationships/image" Target="../media/image192.png"/><Relationship Id="rId7" Type="http://schemas.openxmlformats.org/officeDocument/2006/relationships/image" Target="../media/image191.png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197.png"/><Relationship Id="rId14" Type="http://schemas.openxmlformats.org/officeDocument/2006/relationships/image" Target="../media/image196.png"/><Relationship Id="rId13" Type="http://schemas.openxmlformats.org/officeDocument/2006/relationships/image" Target="../media/image195.png"/><Relationship Id="rId12" Type="http://schemas.openxmlformats.org/officeDocument/2006/relationships/image" Target="../media/image194.png"/><Relationship Id="rId11" Type="http://schemas.openxmlformats.org/officeDocument/2006/relationships/image" Target="../media/image8.png"/><Relationship Id="rId10" Type="http://schemas.openxmlformats.org/officeDocument/2006/relationships/image" Target="../media/image4.png"/><Relationship Id="rId1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8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4.png"/><Relationship Id="rId2" Type="http://schemas.openxmlformats.org/officeDocument/2006/relationships/image" Target="../media/image199.png"/><Relationship Id="rId1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3" Type="http://schemas.openxmlformats.org/officeDocument/2006/relationships/image" Target="../media/image201.png"/><Relationship Id="rId2" Type="http://schemas.openxmlformats.org/officeDocument/2006/relationships/image" Target="../media/image200.jpeg"/><Relationship Id="rId1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4.png"/><Relationship Id="rId2" Type="http://schemas.openxmlformats.org/officeDocument/2006/relationships/image" Target="../media/image202.png"/><Relationship Id="rId1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4.png"/><Relationship Id="rId2" Type="http://schemas.openxmlformats.org/officeDocument/2006/relationships/image" Target="../media/image203.png"/><Relationship Id="rId1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1.png"/><Relationship Id="rId8" Type="http://schemas.openxmlformats.org/officeDocument/2006/relationships/image" Target="../media/image210.png"/><Relationship Id="rId7" Type="http://schemas.openxmlformats.org/officeDocument/2006/relationships/image" Target="../media/image209.png"/><Relationship Id="rId6" Type="http://schemas.openxmlformats.org/officeDocument/2006/relationships/image" Target="../media/image208.png"/><Relationship Id="rId5" Type="http://schemas.openxmlformats.org/officeDocument/2006/relationships/image" Target="../media/image207.png"/><Relationship Id="rId4" Type="http://schemas.openxmlformats.org/officeDocument/2006/relationships/image" Target="../media/image206.png"/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4.png"/><Relationship Id="rId10" Type="http://schemas.openxmlformats.org/officeDocument/2006/relationships/image" Target="../media/image212.png"/><Relationship Id="rId1" Type="http://schemas.openxmlformats.org/officeDocument/2006/relationships/image" Target="../media/image5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3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4.png"/></Relationships>
</file>

<file path=ppt/slides/_rels/slide6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2.jpeg"/><Relationship Id="rId8" Type="http://schemas.openxmlformats.org/officeDocument/2006/relationships/image" Target="../media/image221.jpeg"/><Relationship Id="rId7" Type="http://schemas.openxmlformats.org/officeDocument/2006/relationships/image" Target="../media/image220.jpeg"/><Relationship Id="rId6" Type="http://schemas.openxmlformats.org/officeDocument/2006/relationships/image" Target="../media/image219.jpeg"/><Relationship Id="rId5" Type="http://schemas.openxmlformats.org/officeDocument/2006/relationships/image" Target="../media/image218.jpeg"/><Relationship Id="rId4" Type="http://schemas.openxmlformats.org/officeDocument/2006/relationships/image" Target="../media/image217.jpeg"/><Relationship Id="rId3" Type="http://schemas.openxmlformats.org/officeDocument/2006/relationships/image" Target="../media/image216.jpeg"/><Relationship Id="rId2" Type="http://schemas.openxmlformats.org/officeDocument/2006/relationships/image" Target="../media/image215.png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226.png"/><Relationship Id="rId13" Type="http://schemas.openxmlformats.org/officeDocument/2006/relationships/image" Target="../media/image4.png"/><Relationship Id="rId12" Type="http://schemas.openxmlformats.org/officeDocument/2006/relationships/image" Target="../media/image225.png"/><Relationship Id="rId11" Type="http://schemas.openxmlformats.org/officeDocument/2006/relationships/image" Target="../media/image224.png"/><Relationship Id="rId10" Type="http://schemas.openxmlformats.org/officeDocument/2006/relationships/image" Target="../media/image223.png"/><Relationship Id="rId1" Type="http://schemas.openxmlformats.org/officeDocument/2006/relationships/image" Target="../media/image58.png"/></Relationships>
</file>

<file path=ppt/slides/_rels/slide6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4.png"/><Relationship Id="rId8" Type="http://schemas.openxmlformats.org/officeDocument/2006/relationships/image" Target="../media/image233.png"/><Relationship Id="rId7" Type="http://schemas.openxmlformats.org/officeDocument/2006/relationships/image" Target="../media/image232.png"/><Relationship Id="rId6" Type="http://schemas.openxmlformats.org/officeDocument/2006/relationships/image" Target="../media/image231.png"/><Relationship Id="rId5" Type="http://schemas.openxmlformats.org/officeDocument/2006/relationships/image" Target="../media/image230.png"/><Relationship Id="rId4" Type="http://schemas.openxmlformats.org/officeDocument/2006/relationships/image" Target="../media/image229.png"/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8.png"/><Relationship Id="rId12" Type="http://schemas.openxmlformats.org/officeDocument/2006/relationships/image" Target="../media/image4.png"/><Relationship Id="rId11" Type="http://schemas.openxmlformats.org/officeDocument/2006/relationships/image" Target="../media/image236.png"/><Relationship Id="rId10" Type="http://schemas.openxmlformats.org/officeDocument/2006/relationships/image" Target="../media/image235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26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6.jpeg"/><Relationship Id="rId8" Type="http://schemas.openxmlformats.org/officeDocument/2006/relationships/image" Target="../media/image245.jpeg"/><Relationship Id="rId7" Type="http://schemas.openxmlformats.org/officeDocument/2006/relationships/image" Target="../media/image244.jpeg"/><Relationship Id="rId6" Type="http://schemas.openxmlformats.org/officeDocument/2006/relationships/image" Target="../media/image243.jpeg"/><Relationship Id="rId5" Type="http://schemas.openxmlformats.org/officeDocument/2006/relationships/image" Target="../media/image242.jpeg"/><Relationship Id="rId4" Type="http://schemas.openxmlformats.org/officeDocument/2006/relationships/image" Target="../media/image241.jpeg"/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253.png"/><Relationship Id="rId17" Type="http://schemas.openxmlformats.org/officeDocument/2006/relationships/image" Target="../media/image252.png"/><Relationship Id="rId16" Type="http://schemas.openxmlformats.org/officeDocument/2006/relationships/image" Target="../media/image8.png"/><Relationship Id="rId15" Type="http://schemas.openxmlformats.org/officeDocument/2006/relationships/image" Target="../media/image4.png"/><Relationship Id="rId14" Type="http://schemas.openxmlformats.org/officeDocument/2006/relationships/image" Target="../media/image251.png"/><Relationship Id="rId13" Type="http://schemas.openxmlformats.org/officeDocument/2006/relationships/image" Target="../media/image250.jpeg"/><Relationship Id="rId12" Type="http://schemas.openxmlformats.org/officeDocument/2006/relationships/image" Target="../media/image249.jpeg"/><Relationship Id="rId11" Type="http://schemas.openxmlformats.org/officeDocument/2006/relationships/image" Target="../media/image248.jpeg"/><Relationship Id="rId10" Type="http://schemas.openxmlformats.org/officeDocument/2006/relationships/image" Target="../media/image247.jpeg"/><Relationship Id="rId1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1.png"/><Relationship Id="rId8" Type="http://schemas.openxmlformats.org/officeDocument/2006/relationships/image" Target="../media/image260.png"/><Relationship Id="rId7" Type="http://schemas.openxmlformats.org/officeDocument/2006/relationships/image" Target="../media/image259.png"/><Relationship Id="rId6" Type="http://schemas.openxmlformats.org/officeDocument/2006/relationships/image" Target="../media/image258.png"/><Relationship Id="rId5" Type="http://schemas.openxmlformats.org/officeDocument/2006/relationships/image" Target="../media/image257.png"/><Relationship Id="rId4" Type="http://schemas.openxmlformats.org/officeDocument/2006/relationships/image" Target="../media/image256.png"/><Relationship Id="rId3" Type="http://schemas.openxmlformats.org/officeDocument/2006/relationships/image" Target="../media/image255.png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254.png"/><Relationship Id="rId19" Type="http://schemas.openxmlformats.org/officeDocument/2006/relationships/image" Target="../media/image269.png"/><Relationship Id="rId18" Type="http://schemas.openxmlformats.org/officeDocument/2006/relationships/image" Target="../media/image268.png"/><Relationship Id="rId17" Type="http://schemas.openxmlformats.org/officeDocument/2006/relationships/image" Target="../media/image267.png"/><Relationship Id="rId16" Type="http://schemas.openxmlformats.org/officeDocument/2006/relationships/image" Target="../media/image266.png"/><Relationship Id="rId15" Type="http://schemas.openxmlformats.org/officeDocument/2006/relationships/image" Target="../media/image265.png"/><Relationship Id="rId14" Type="http://schemas.openxmlformats.org/officeDocument/2006/relationships/image" Target="../media/image264.png"/><Relationship Id="rId13" Type="http://schemas.openxmlformats.org/officeDocument/2006/relationships/image" Target="../media/image8.png"/><Relationship Id="rId12" Type="http://schemas.openxmlformats.org/officeDocument/2006/relationships/image" Target="../media/image4.png"/><Relationship Id="rId11" Type="http://schemas.openxmlformats.org/officeDocument/2006/relationships/image" Target="../media/image263.png"/><Relationship Id="rId10" Type="http://schemas.openxmlformats.org/officeDocument/2006/relationships/image" Target="../media/image262.png"/><Relationship Id="rId1" Type="http://schemas.openxmlformats.org/officeDocument/2006/relationships/image" Target="../media/image5.png"/></Relationships>
</file>

<file path=ppt/slides/_rels/slide7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4.png"/><Relationship Id="rId7" Type="http://schemas.openxmlformats.org/officeDocument/2006/relationships/image" Target="../media/image261.png"/><Relationship Id="rId6" Type="http://schemas.openxmlformats.org/officeDocument/2006/relationships/image" Target="../media/image260.png"/><Relationship Id="rId5" Type="http://schemas.openxmlformats.org/officeDocument/2006/relationships/image" Target="../media/image274.png"/><Relationship Id="rId4" Type="http://schemas.openxmlformats.org/officeDocument/2006/relationships/image" Target="../media/image273.png"/><Relationship Id="rId3" Type="http://schemas.openxmlformats.org/officeDocument/2006/relationships/image" Target="../media/image272.png"/><Relationship Id="rId2" Type="http://schemas.openxmlformats.org/officeDocument/2006/relationships/image" Target="../media/image271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70.png"/></Relationships>
</file>

<file path=ppt/slides/_rels/slide7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1.png"/><Relationship Id="rId8" Type="http://schemas.openxmlformats.org/officeDocument/2006/relationships/image" Target="../media/image281.png"/><Relationship Id="rId7" Type="http://schemas.openxmlformats.org/officeDocument/2006/relationships/image" Target="../media/image280.png"/><Relationship Id="rId6" Type="http://schemas.openxmlformats.org/officeDocument/2006/relationships/image" Target="../media/image279.png"/><Relationship Id="rId5" Type="http://schemas.openxmlformats.org/officeDocument/2006/relationships/image" Target="../media/image278.png"/><Relationship Id="rId4" Type="http://schemas.openxmlformats.org/officeDocument/2006/relationships/image" Target="../media/image277.png"/><Relationship Id="rId3" Type="http://schemas.openxmlformats.org/officeDocument/2006/relationships/image" Target="../media/image276.png"/><Relationship Id="rId2" Type="http://schemas.openxmlformats.org/officeDocument/2006/relationships/image" Target="../media/image275.png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286.png"/><Relationship Id="rId15" Type="http://schemas.openxmlformats.org/officeDocument/2006/relationships/image" Target="../media/image285.png"/><Relationship Id="rId14" Type="http://schemas.openxmlformats.org/officeDocument/2006/relationships/image" Target="../media/image284.png"/><Relationship Id="rId13" Type="http://schemas.openxmlformats.org/officeDocument/2006/relationships/image" Target="../media/image283.png"/><Relationship Id="rId12" Type="http://schemas.openxmlformats.org/officeDocument/2006/relationships/image" Target="../media/image282.png"/><Relationship Id="rId11" Type="http://schemas.openxmlformats.org/officeDocument/2006/relationships/image" Target="../media/image8.png"/><Relationship Id="rId10" Type="http://schemas.openxmlformats.org/officeDocument/2006/relationships/image" Target="../media/image4.png"/><Relationship Id="rId1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87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87.png"/><Relationship Id="rId2" Type="http://schemas.openxmlformats.org/officeDocument/2006/relationships/image" Target="../media/image288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38.png"/><Relationship Id="rId15" Type="http://schemas.openxmlformats.org/officeDocument/2006/relationships/image" Target="../media/image37.png"/><Relationship Id="rId14" Type="http://schemas.openxmlformats.org/officeDocument/2006/relationships/image" Target="../media/image36.png"/><Relationship Id="rId13" Type="http://schemas.openxmlformats.org/officeDocument/2006/relationships/image" Target="../media/image8.png"/><Relationship Id="rId12" Type="http://schemas.openxmlformats.org/officeDocument/2006/relationships/image" Target="../media/image4.png"/><Relationship Id="rId11" Type="http://schemas.openxmlformats.org/officeDocument/2006/relationships/image" Target="../media/image35.png"/><Relationship Id="rId10" Type="http://schemas.openxmlformats.org/officeDocument/2006/relationships/image" Target="../media/image34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7998"/>
          </a:xfrm>
          <a:prstGeom prst="rect">
            <a:avLst/>
          </a:prstGeom>
        </p:spPr>
      </p:pic>
      <p:sp>
        <p:nvSpPr>
          <p:cNvPr id="4" name="textbox 4"/>
          <p:cNvSpPr/>
          <p:nvPr/>
        </p:nvSpPr>
        <p:spPr>
          <a:xfrm>
            <a:off x="664463" y="1435608"/>
            <a:ext cx="10863580" cy="4284345"/>
          </a:xfrm>
          <a:prstGeom prst="rect">
            <a:avLst/>
          </a:prstGeom>
          <a:solidFill>
            <a:srgbClr val="FFFFFF">
              <a:alpha val="32549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</a:pPr>
            <a:endParaRPr lang="en-US" altLang="en-US" sz="1000" dirty="0"/>
          </a:p>
          <a:p>
            <a:pPr algn="l" rtl="0" eaLnBrk="0">
              <a:lnSpc>
                <a:spcPct val="101000"/>
              </a:lnSpc>
            </a:pPr>
            <a:endParaRPr lang="en-US" altLang="en-US" sz="1000" dirty="0"/>
          </a:p>
          <a:p>
            <a:pPr algn="l" rtl="0" eaLnBrk="0">
              <a:lnSpc>
                <a:spcPct val="102000"/>
              </a:lnSpc>
            </a:pPr>
            <a:endParaRPr lang="en-US" altLang="en-US" sz="1000" dirty="0"/>
          </a:p>
          <a:p>
            <a:pPr algn="l" rtl="0" eaLnBrk="0">
              <a:lnSpc>
                <a:spcPct val="102000"/>
              </a:lnSpc>
            </a:pPr>
            <a:endParaRPr lang="en-US" altLang="en-US" sz="1000" dirty="0"/>
          </a:p>
          <a:p>
            <a:pPr algn="l" rtl="0" eaLnBrk="0">
              <a:lnSpc>
                <a:spcPct val="102000"/>
              </a:lnSpc>
            </a:pPr>
            <a:endParaRPr lang="en-US" altLang="en-US" sz="1000" dirty="0"/>
          </a:p>
          <a:p>
            <a:pPr algn="l" rtl="0" eaLnBrk="0">
              <a:lnSpc>
                <a:spcPct val="102000"/>
              </a:lnSpc>
            </a:pPr>
            <a:endParaRPr lang="en-US" altLang="en-US" sz="1000" dirty="0"/>
          </a:p>
          <a:p>
            <a:pPr algn="l" rtl="0" eaLnBrk="0">
              <a:lnSpc>
                <a:spcPct val="102000"/>
              </a:lnSpc>
            </a:pPr>
            <a:endParaRPr lang="en-US" altLang="en-US" sz="1000" dirty="0"/>
          </a:p>
          <a:p>
            <a:pPr algn="l" rtl="0" eaLnBrk="0">
              <a:lnSpc>
                <a:spcPct val="102000"/>
              </a:lnSpc>
            </a:pPr>
            <a:endParaRPr lang="en-US" altLang="en-US" sz="1000" dirty="0"/>
          </a:p>
          <a:p>
            <a:pPr algn="l" rtl="0" eaLnBrk="0">
              <a:lnSpc>
                <a:spcPct val="102000"/>
              </a:lnSpc>
            </a:pPr>
            <a:endParaRPr lang="en-US" altLang="en-US" sz="1000" dirty="0"/>
          </a:p>
          <a:p>
            <a:pPr algn="l" rtl="0" eaLnBrk="0">
              <a:lnSpc>
                <a:spcPct val="102000"/>
              </a:lnSpc>
            </a:pPr>
            <a:endParaRPr lang="en-US" altLang="en-US" sz="1000" dirty="0"/>
          </a:p>
          <a:p>
            <a:pPr marL="749300" algn="l" rtl="0" eaLnBrk="0">
              <a:lnSpc>
                <a:spcPct val="97000"/>
              </a:lnSpc>
              <a:spcBef>
                <a:spcPts val="5"/>
              </a:spcBef>
            </a:pPr>
            <a:r>
              <a:rPr sz="4800" b="1" kern="0" spc="87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厦门托普拉材料科技有限公司</a:t>
            </a:r>
            <a:endParaRPr lang="en-US" altLang="en-US" sz="4800" dirty="0"/>
          </a:p>
          <a:p>
            <a:pPr marL="746125" algn="l" rtl="0" eaLnBrk="0">
              <a:lnSpc>
                <a:spcPct val="87000"/>
              </a:lnSpc>
              <a:spcBef>
                <a:spcPts val="280"/>
              </a:spcBef>
            </a:pPr>
            <a:r>
              <a:rPr sz="1800" b="1" kern="0" spc="-1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X</a:t>
            </a:r>
            <a:r>
              <a:rPr sz="1800" b="1" kern="0" spc="15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kern="0" spc="-1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 A</a:t>
            </a:r>
            <a:r>
              <a:rPr sz="1800" b="1" kern="0" spc="17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kern="0" spc="-1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</a:t>
            </a:r>
            <a:r>
              <a:rPr sz="1800" b="1" kern="0" spc="16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kern="0" spc="-1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</a:t>
            </a:r>
            <a:r>
              <a:rPr sz="1800" b="1" kern="0" spc="16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kern="0" spc="-1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    T O</a:t>
            </a:r>
            <a:r>
              <a:rPr sz="1800" b="1" kern="0" spc="16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kern="0" spc="-1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</a:t>
            </a:r>
            <a:r>
              <a:rPr sz="1800" b="1" kern="0" spc="17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kern="0" spc="-1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</a:t>
            </a:r>
            <a:r>
              <a:rPr sz="1800" b="1" kern="0" spc="17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kern="0" spc="-1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 A    M AT</a:t>
            </a:r>
            <a:r>
              <a:rPr sz="1800" b="1" kern="0" spc="17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kern="0" spc="-1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</a:t>
            </a:r>
            <a:r>
              <a:rPr sz="1800" b="1" kern="0" spc="16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kern="0" spc="-1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</a:t>
            </a:r>
            <a:r>
              <a:rPr sz="1800" b="1" kern="0" spc="14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kern="0" spc="-1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 </a:t>
            </a:r>
            <a:r>
              <a:rPr sz="1800" b="1" kern="0" spc="-2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r>
              <a:rPr sz="1800" b="1" kern="0" spc="16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kern="0" spc="-2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    T</a:t>
            </a:r>
            <a:r>
              <a:rPr sz="1800" b="1" kern="0" spc="17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kern="0" spc="-2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 C</a:t>
            </a:r>
            <a:r>
              <a:rPr sz="1800" b="1" kern="0" spc="17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kern="0" spc="-2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</a:t>
            </a:r>
            <a:r>
              <a:rPr sz="1800" b="1" kern="0" spc="18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kern="0" spc="-2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 O</a:t>
            </a:r>
            <a:r>
              <a:rPr sz="1800" b="1" kern="0" spc="17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kern="0" spc="-2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 O</a:t>
            </a:r>
            <a:r>
              <a:rPr sz="1800" b="1" kern="0" spc="9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kern="0" spc="-2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 Y    C O</a:t>
            </a:r>
            <a:r>
              <a:rPr sz="1800" b="1" kern="0" spc="3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kern="0" spc="-2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sz="1800" b="1" kern="0" spc="4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kern="0" spc="-2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sz="1800" b="1" kern="0" spc="1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sz="1800" b="1" kern="0" spc="-2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LT</a:t>
            </a:r>
            <a:r>
              <a:rPr sz="1800" b="1" kern="0" spc="17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kern="0" spc="-20" dirty="0">
                <a:solidFill>
                  <a:srgbClr val="0F549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 .</a:t>
            </a:r>
            <a:endParaRPr lang="en-US" altLang="en-US" sz="1800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569243" y="377646"/>
            <a:ext cx="3066131" cy="689296"/>
          </a:xfrm>
          <a:prstGeom prst="rect">
            <a:avLst/>
          </a:prstGeom>
        </p:spPr>
      </p:pic>
      <p:sp>
        <p:nvSpPr>
          <p:cNvPr id="8" name="textbox 8"/>
          <p:cNvSpPr/>
          <p:nvPr/>
        </p:nvSpPr>
        <p:spPr>
          <a:xfrm>
            <a:off x="5264641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2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sp>
        <p:nvSpPr>
          <p:cNvPr id="282" name="path"/>
          <p:cNvSpPr/>
          <p:nvPr/>
        </p:nvSpPr>
        <p:spPr>
          <a:xfrm>
            <a:off x="1283017" y="3890771"/>
            <a:ext cx="7214996" cy="1541526"/>
          </a:xfrm>
          <a:custGeom>
            <a:avLst/>
            <a:gdLst/>
            <a:ahLst/>
            <a:cxnLst/>
            <a:rect l="0" t="0" r="0" b="0"/>
            <a:pathLst>
              <a:path w="11362" h="2427">
                <a:moveTo>
                  <a:pt x="7" y="0"/>
                </a:moveTo>
                <a:lnTo>
                  <a:pt x="7" y="2427"/>
                </a:lnTo>
                <a:moveTo>
                  <a:pt x="11354" y="62"/>
                </a:moveTo>
                <a:lnTo>
                  <a:pt x="11354" y="2303"/>
                </a:lnTo>
              </a:path>
            </a:pathLst>
          </a:custGeom>
          <a:noFill/>
          <a:ln w="9525" cap="flat">
            <a:solidFill>
              <a:srgbClr val="1587FD">
                <a:alpha val="100000"/>
              </a:srgbClr>
            </a:solidFill>
            <a:prstDash val="dash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284" name="picture 2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3817620"/>
            <a:ext cx="12192000" cy="76200"/>
          </a:xfrm>
          <a:prstGeom prst="rect">
            <a:avLst/>
          </a:prstGeom>
        </p:spPr>
      </p:pic>
      <p:sp>
        <p:nvSpPr>
          <p:cNvPr id="286" name="rect"/>
          <p:cNvSpPr/>
          <p:nvPr/>
        </p:nvSpPr>
        <p:spPr>
          <a:xfrm>
            <a:off x="2444305" y="2400300"/>
            <a:ext cx="9525" cy="1455039"/>
          </a:xfrm>
          <a:prstGeom prst="rect">
            <a:avLst/>
          </a:prstGeom>
          <a:solidFill>
            <a:srgbClr val="1587FD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288" name="picture 2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148839" y="3540251"/>
            <a:ext cx="597407" cy="597408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 rot="21600000">
            <a:off x="2139258" y="3807840"/>
            <a:ext cx="3990460" cy="1546479"/>
            <a:chOff x="0" y="0"/>
            <a:chExt cx="3990460" cy="1546479"/>
          </a:xfrm>
        </p:grpSpPr>
        <p:sp>
          <p:nvSpPr>
            <p:cNvPr id="290" name="path"/>
            <p:cNvSpPr/>
            <p:nvPr/>
          </p:nvSpPr>
          <p:spPr>
            <a:xfrm>
              <a:off x="0" y="0"/>
              <a:ext cx="616825" cy="339655"/>
            </a:xfrm>
            <a:custGeom>
              <a:avLst/>
              <a:gdLst/>
              <a:ahLst/>
              <a:cxnLst/>
              <a:rect l="0" t="0" r="0" b="0"/>
              <a:pathLst>
                <a:path w="971" h="534">
                  <a:moveTo>
                    <a:pt x="961" y="0"/>
                  </a:moveTo>
                  <a:lnTo>
                    <a:pt x="963" y="49"/>
                  </a:lnTo>
                  <a:lnTo>
                    <a:pt x="961" y="98"/>
                  </a:lnTo>
                  <a:lnTo>
                    <a:pt x="954" y="145"/>
                  </a:lnTo>
                  <a:lnTo>
                    <a:pt x="942" y="191"/>
                  </a:lnTo>
                  <a:lnTo>
                    <a:pt x="926" y="235"/>
                  </a:lnTo>
                  <a:lnTo>
                    <a:pt x="906" y="277"/>
                  </a:lnTo>
                  <a:lnTo>
                    <a:pt x="881" y="316"/>
                  </a:lnTo>
                  <a:lnTo>
                    <a:pt x="823" y="387"/>
                  </a:lnTo>
                  <a:lnTo>
                    <a:pt x="753" y="445"/>
                  </a:lnTo>
                  <a:lnTo>
                    <a:pt x="713" y="469"/>
                  </a:lnTo>
                  <a:lnTo>
                    <a:pt x="671" y="489"/>
                  </a:lnTo>
                  <a:lnTo>
                    <a:pt x="627" y="505"/>
                  </a:lnTo>
                  <a:lnTo>
                    <a:pt x="582" y="517"/>
                  </a:lnTo>
                  <a:lnTo>
                    <a:pt x="534" y="524"/>
                  </a:lnTo>
                  <a:lnTo>
                    <a:pt x="485" y="527"/>
                  </a:lnTo>
                  <a:lnTo>
                    <a:pt x="436" y="524"/>
                  </a:lnTo>
                  <a:lnTo>
                    <a:pt x="389" y="517"/>
                  </a:lnTo>
                  <a:lnTo>
                    <a:pt x="343" y="505"/>
                  </a:lnTo>
                  <a:lnTo>
                    <a:pt x="299" y="489"/>
                  </a:lnTo>
                  <a:lnTo>
                    <a:pt x="257" y="469"/>
                  </a:lnTo>
                  <a:lnTo>
                    <a:pt x="218" y="445"/>
                  </a:lnTo>
                  <a:lnTo>
                    <a:pt x="147" y="387"/>
                  </a:lnTo>
                  <a:lnTo>
                    <a:pt x="89" y="316"/>
                  </a:lnTo>
                  <a:lnTo>
                    <a:pt x="65" y="277"/>
                  </a:lnTo>
                  <a:lnTo>
                    <a:pt x="45" y="235"/>
                  </a:lnTo>
                  <a:lnTo>
                    <a:pt x="29" y="191"/>
                  </a:lnTo>
                  <a:lnTo>
                    <a:pt x="17" y="145"/>
                  </a:lnTo>
                  <a:lnTo>
                    <a:pt x="10" y="98"/>
                  </a:lnTo>
                  <a:lnTo>
                    <a:pt x="7" y="49"/>
                  </a:lnTo>
                  <a:lnTo>
                    <a:pt x="10" y="0"/>
                  </a:lnTo>
                </a:path>
              </a:pathLst>
            </a:custGeom>
            <a:noFill/>
            <a:ln w="9525" cap="flat">
              <a:solidFill>
                <a:srgbClr val="69C0E2">
                  <a:alpha val="100000"/>
                </a:srgbClr>
              </a:solidFill>
              <a:prstDash val="dash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92" name="path"/>
            <p:cNvSpPr/>
            <p:nvPr/>
          </p:nvSpPr>
          <p:spPr>
            <a:xfrm>
              <a:off x="3980935" y="82931"/>
              <a:ext cx="9525" cy="1463547"/>
            </a:xfrm>
            <a:custGeom>
              <a:avLst/>
              <a:gdLst/>
              <a:ahLst/>
              <a:cxnLst/>
              <a:rect l="0" t="0" r="0" b="0"/>
              <a:pathLst>
                <a:path w="15" h="2304">
                  <a:moveTo>
                    <a:pt x="7" y="0"/>
                  </a:moveTo>
                  <a:lnTo>
                    <a:pt x="7" y="2304"/>
                  </a:lnTo>
                </a:path>
              </a:pathLst>
            </a:custGeom>
            <a:noFill/>
            <a:ln w="9525" cap="flat">
              <a:solidFill>
                <a:srgbClr val="1587FD">
                  <a:alpha val="100000"/>
                </a:srgbClr>
              </a:solidFill>
              <a:prstDash val="dash"/>
              <a:miter lim="10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group 26"/>
          <p:cNvGrpSpPr/>
          <p:nvPr/>
        </p:nvGrpSpPr>
        <p:grpSpPr>
          <a:xfrm rot="21600000">
            <a:off x="691896" y="3855720"/>
            <a:ext cx="3168586" cy="1463547"/>
            <a:chOff x="0" y="0"/>
            <a:chExt cx="3168586" cy="1463547"/>
          </a:xfrm>
        </p:grpSpPr>
        <p:sp>
          <p:nvSpPr>
            <p:cNvPr id="294" name="path"/>
            <p:cNvSpPr/>
            <p:nvPr/>
          </p:nvSpPr>
          <p:spPr>
            <a:xfrm>
              <a:off x="0" y="7619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69C0E2">
                  <a:alpha val="100000"/>
                </a:srgbClr>
              </a:solidFill>
              <a:prstDash val="dash"/>
              <a:miter lim="10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96" name="path"/>
            <p:cNvSpPr/>
            <p:nvPr/>
          </p:nvSpPr>
          <p:spPr>
            <a:xfrm>
              <a:off x="3159061" y="0"/>
              <a:ext cx="9525" cy="1463547"/>
            </a:xfrm>
            <a:custGeom>
              <a:avLst/>
              <a:gdLst/>
              <a:ahLst/>
              <a:cxnLst/>
              <a:rect l="0" t="0" r="0" b="0"/>
              <a:pathLst>
                <a:path w="15" h="2304">
                  <a:moveTo>
                    <a:pt x="7" y="0"/>
                  </a:moveTo>
                  <a:lnTo>
                    <a:pt x="7" y="2304"/>
                  </a:lnTo>
                </a:path>
              </a:pathLst>
            </a:custGeom>
            <a:noFill/>
            <a:ln w="9525" cap="flat">
              <a:solidFill>
                <a:srgbClr val="1587FD">
                  <a:alpha val="100000"/>
                </a:srgbClr>
              </a:solidFill>
              <a:prstDash val="dash"/>
              <a:miter lim="10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298" name="path"/>
          <p:cNvSpPr/>
          <p:nvPr/>
        </p:nvSpPr>
        <p:spPr>
          <a:xfrm>
            <a:off x="7251001" y="2304288"/>
            <a:ext cx="2784728" cy="1586737"/>
          </a:xfrm>
          <a:custGeom>
            <a:avLst/>
            <a:gdLst/>
            <a:ahLst/>
            <a:cxnLst/>
            <a:rect l="0" t="0" r="0" b="0"/>
            <a:pathLst>
              <a:path w="4385" h="2498">
                <a:moveTo>
                  <a:pt x="7" y="0"/>
                </a:moveTo>
                <a:lnTo>
                  <a:pt x="7" y="2498"/>
                </a:lnTo>
                <a:moveTo>
                  <a:pt x="4377" y="151"/>
                </a:moveTo>
                <a:lnTo>
                  <a:pt x="4377" y="2412"/>
                </a:lnTo>
              </a:path>
            </a:pathLst>
          </a:custGeom>
          <a:noFill/>
          <a:ln w="9525" cap="flat">
            <a:solidFill>
              <a:srgbClr val="1587FD">
                <a:alpha val="100000"/>
              </a:srgbClr>
            </a:solidFill>
            <a:prstDash val="dash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00" name="textbox 300"/>
          <p:cNvSpPr/>
          <p:nvPr/>
        </p:nvSpPr>
        <p:spPr>
          <a:xfrm>
            <a:off x="7351597" y="541299"/>
            <a:ext cx="1946910" cy="13938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900" b="1" kern="0" spc="-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诞生</a:t>
            </a:r>
            <a:endParaRPr lang="en-US" altLang="en-US" sz="900" dirty="0"/>
          </a:p>
          <a:p>
            <a:pPr marL="12700" algn="l" rtl="0" eaLnBrk="0">
              <a:lnSpc>
                <a:spcPct val="97000"/>
              </a:lnSpc>
              <a:spcBef>
                <a:spcPts val="570"/>
              </a:spcBef>
            </a:pPr>
            <a:r>
              <a:rPr sz="9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重型储物柜T-L385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系列产品</a:t>
            </a:r>
            <a:endParaRPr lang="en-US" altLang="en-US" sz="900" dirty="0"/>
          </a:p>
          <a:p>
            <a:pPr marL="12700" algn="l" rtl="0" eaLnBrk="0">
              <a:lnSpc>
                <a:spcPct val="97000"/>
              </a:lnSpc>
              <a:spcBef>
                <a:spcPts val="575"/>
              </a:spcBef>
            </a:pPr>
            <a:r>
              <a:rPr sz="900" b="1" kern="0" spc="-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开发</a:t>
            </a:r>
            <a:endParaRPr lang="en-US" altLang="en-US" sz="900" dirty="0"/>
          </a:p>
          <a:p>
            <a:pPr marL="12700" algn="l" rtl="0" eaLnBrk="0">
              <a:lnSpc>
                <a:spcPct val="97000"/>
              </a:lnSpc>
              <a:spcBef>
                <a:spcPts val="570"/>
              </a:spcBef>
            </a:pPr>
            <a:r>
              <a:rPr sz="9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对开门大号柜JX-48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0系列</a:t>
            </a:r>
            <a:endParaRPr lang="en-US" altLang="en-US" sz="900" dirty="0"/>
          </a:p>
          <a:p>
            <a:pPr marL="13970" algn="l" rtl="0" eaLnBrk="0">
              <a:lnSpc>
                <a:spcPct val="97000"/>
              </a:lnSpc>
              <a:spcBef>
                <a:spcPts val="565"/>
              </a:spcBef>
            </a:pPr>
            <a:r>
              <a:rPr sz="900" b="1" kern="0" spc="-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实现左右开门，用于煤</a:t>
            </a:r>
            <a:r>
              <a:rPr sz="900" b="1" kern="0" spc="-5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矿场景、</a:t>
            </a:r>
            <a:endParaRPr lang="en-US" altLang="en-US" sz="900" dirty="0"/>
          </a:p>
          <a:p>
            <a:pPr marL="13335" algn="l" rtl="0" eaLnBrk="0">
              <a:lnSpc>
                <a:spcPct val="97000"/>
              </a:lnSpc>
              <a:spcBef>
                <a:spcPts val="575"/>
              </a:spcBef>
            </a:pPr>
            <a:r>
              <a:rPr sz="900" b="1" kern="0" spc="-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可作为校园更衣柜、矿工更衣柜使用。</a:t>
            </a:r>
            <a:endParaRPr lang="en-US" altLang="en-US" sz="900" dirty="0"/>
          </a:p>
          <a:p>
            <a:pPr algn="l" rtl="0" eaLnBrk="0">
              <a:lnSpc>
                <a:spcPct val="121000"/>
              </a:lnSpc>
            </a:pPr>
            <a:endParaRPr lang="en-US" altLang="en-US" sz="400" dirty="0"/>
          </a:p>
          <a:p>
            <a:pPr marL="12700" algn="l" rtl="0" eaLnBrk="0">
              <a:lnSpc>
                <a:spcPct val="97000"/>
              </a:lnSpc>
              <a:spcBef>
                <a:spcPts val="0"/>
              </a:spcBef>
            </a:pPr>
            <a:r>
              <a:rPr sz="900" b="1" kern="0" spc="-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开发</a:t>
            </a:r>
            <a:endParaRPr lang="en-US" altLang="en-US" sz="900" dirty="0"/>
          </a:p>
        </p:txBody>
      </p:sp>
      <p:sp>
        <p:nvSpPr>
          <p:cNvPr id="302" name="textbox 302"/>
          <p:cNvSpPr/>
          <p:nvPr/>
        </p:nvSpPr>
        <p:spPr>
          <a:xfrm>
            <a:off x="8623516" y="4286320"/>
            <a:ext cx="1854200" cy="12192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905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2021年</a:t>
            </a:r>
            <a:endParaRPr lang="en-US" altLang="en-US" sz="1100" dirty="0"/>
          </a:p>
          <a:p>
            <a:pPr algn="l" rtl="0" eaLnBrk="0">
              <a:lnSpc>
                <a:spcPct val="160000"/>
              </a:lnSpc>
            </a:pPr>
            <a:endParaRPr lang="en-US" altLang="en-US" sz="1000" dirty="0"/>
          </a:p>
          <a:p>
            <a:pPr marL="24130" algn="l" rtl="0" eaLnBrk="0">
              <a:lnSpc>
                <a:spcPct val="97000"/>
              </a:lnSpc>
              <a:spcBef>
                <a:spcPts val="275"/>
              </a:spcBef>
            </a:pPr>
            <a:r>
              <a:rPr sz="9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自主研发</a:t>
            </a:r>
            <a:endParaRPr lang="en-US" altLang="en-US" sz="900" dirty="0"/>
          </a:p>
          <a:p>
            <a:pPr marL="12700" algn="l" rtl="0" eaLnBrk="0">
              <a:lnSpc>
                <a:spcPct val="97000"/>
              </a:lnSpc>
              <a:spcBef>
                <a:spcPts val="570"/>
              </a:spcBef>
            </a:pP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新一代全塑房屋</a:t>
            </a:r>
            <a:endParaRPr lang="en-US" altLang="en-US" sz="900" dirty="0"/>
          </a:p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3335" indent="635" algn="l" rtl="0" eaLnBrk="0">
              <a:lnSpc>
                <a:spcPct val="124000"/>
              </a:lnSpc>
            </a:pPr>
            <a:r>
              <a:rPr sz="9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诞生花园工具房、垃圾分类房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、核酸</a:t>
            </a:r>
            <a:r>
              <a:rPr sz="9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采样房等全塑房屋系列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产品</a:t>
            </a:r>
            <a:endParaRPr lang="en-US" altLang="en-US" sz="900" dirty="0"/>
          </a:p>
        </p:txBody>
      </p:sp>
      <p:sp>
        <p:nvSpPr>
          <p:cNvPr id="304" name="textbox 304"/>
          <p:cNvSpPr/>
          <p:nvPr/>
        </p:nvSpPr>
        <p:spPr>
          <a:xfrm>
            <a:off x="4032961" y="4286320"/>
            <a:ext cx="1802129" cy="12192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778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2016年</a:t>
            </a:r>
            <a:endParaRPr lang="en-US" altLang="en-US" sz="1100" dirty="0"/>
          </a:p>
          <a:p>
            <a:pPr algn="l" rtl="0" eaLnBrk="0">
              <a:lnSpc>
                <a:spcPct val="160000"/>
              </a:lnSpc>
            </a:pPr>
            <a:endParaRPr lang="en-US" altLang="en-US" sz="1000" dirty="0"/>
          </a:p>
          <a:p>
            <a:pPr marL="22860" algn="l" rtl="0" eaLnBrk="0">
              <a:lnSpc>
                <a:spcPct val="97000"/>
              </a:lnSpc>
              <a:spcBef>
                <a:spcPts val="275"/>
              </a:spcBef>
            </a:pPr>
            <a:r>
              <a:rPr sz="9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自主研发</a:t>
            </a:r>
            <a:endParaRPr lang="en-US" altLang="en-US" sz="900" dirty="0"/>
          </a:p>
          <a:p>
            <a:pPr algn="l" rtl="0" eaLnBrk="0">
              <a:lnSpc>
                <a:spcPct val="120000"/>
              </a:lnSpc>
            </a:pPr>
            <a:endParaRPr lang="en-US" altLang="en-US" sz="400" dirty="0"/>
          </a:p>
          <a:p>
            <a:pPr marL="12700" algn="l" rtl="0" eaLnBrk="0">
              <a:lnSpc>
                <a:spcPct val="132000"/>
              </a:lnSpc>
              <a:spcBef>
                <a:spcPts val="0"/>
              </a:spcBef>
            </a:pP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滚塑一体成型HDPE塑料储物柜， </a:t>
            </a:r>
            <a:r>
              <a:rPr sz="900" b="1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900" b="1" kern="0" spc="-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诞生重型储物柜T-H385系列产品，   </a:t>
            </a:r>
            <a:r>
              <a:rPr sz="900" b="1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满足户外环境所需，</a:t>
            </a:r>
            <a:endParaRPr lang="en-US" altLang="en-US" sz="900" dirty="0"/>
          </a:p>
        </p:txBody>
      </p:sp>
      <p:sp>
        <p:nvSpPr>
          <p:cNvPr id="306" name="textbox 306"/>
          <p:cNvSpPr/>
          <p:nvPr/>
        </p:nvSpPr>
        <p:spPr>
          <a:xfrm>
            <a:off x="415391" y="2260625"/>
            <a:ext cx="1722754" cy="123380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24130" algn="l" rtl="0" eaLnBrk="0">
              <a:lnSpc>
                <a:spcPct val="97000"/>
              </a:lnSpc>
            </a:pPr>
            <a:r>
              <a:rPr sz="9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自主研发</a:t>
            </a:r>
            <a:endParaRPr lang="en-US" altLang="en-US" sz="900" dirty="0"/>
          </a:p>
          <a:p>
            <a:pPr algn="r" rtl="0" eaLnBrk="0">
              <a:lnSpc>
                <a:spcPct val="97000"/>
              </a:lnSpc>
              <a:spcBef>
                <a:spcPts val="570"/>
              </a:spcBef>
            </a:pPr>
            <a:r>
              <a:rPr sz="900" b="1" kern="0" spc="-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第一代榫卯结构ABS塑料储物柜，</a:t>
            </a:r>
            <a:endParaRPr lang="en-US" altLang="en-US" sz="900" dirty="0"/>
          </a:p>
          <a:p>
            <a:pPr marL="14605" algn="l" rtl="0" eaLnBrk="0">
              <a:lnSpc>
                <a:spcPct val="89000"/>
              </a:lnSpc>
              <a:spcBef>
                <a:spcPts val="565"/>
              </a:spcBef>
            </a:pP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实现整柜无螺丝安装，</a:t>
            </a:r>
            <a:endParaRPr lang="en-US" altLang="en-US" sz="900" dirty="0"/>
          </a:p>
          <a:p>
            <a:pPr marL="13970" algn="l" rtl="0" eaLnBrk="0">
              <a:lnSpc>
                <a:spcPts val="1620"/>
              </a:lnSpc>
            </a:pP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诞生T-382系列产品。</a:t>
            </a:r>
            <a:endParaRPr lang="en-US" altLang="en-US" sz="900" dirty="0"/>
          </a:p>
          <a:p>
            <a:pPr algn="l" rtl="0" eaLnBrk="0">
              <a:lnSpc>
                <a:spcPct val="172000"/>
              </a:lnSpc>
            </a:pPr>
            <a:endParaRPr lang="en-US" altLang="en-US" sz="1000" dirty="0"/>
          </a:p>
          <a:p>
            <a:pPr algn="l" rtl="0" eaLnBrk="0">
              <a:lnSpc>
                <a:spcPct val="138000"/>
              </a:lnSpc>
            </a:pPr>
            <a:endParaRPr lang="en-US" altLang="en-US" sz="200" dirty="0"/>
          </a:p>
          <a:p>
            <a:pPr marL="19050" algn="l" rtl="0" eaLnBrk="0">
              <a:lnSpc>
                <a:spcPct val="98000"/>
              </a:lnSpc>
              <a:spcBef>
                <a:spcPts val="0"/>
              </a:spcBef>
            </a:pPr>
            <a:r>
              <a:rPr sz="11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2012年</a:t>
            </a:r>
            <a:endParaRPr lang="en-US" altLang="en-US" sz="1100" dirty="0"/>
          </a:p>
        </p:txBody>
      </p:sp>
      <p:pic>
        <p:nvPicPr>
          <p:cNvPr id="308" name="picture 3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99376" y="832104"/>
            <a:ext cx="4143273" cy="224995"/>
          </a:xfrm>
          <a:prstGeom prst="rect">
            <a:avLst/>
          </a:prstGeom>
        </p:spPr>
      </p:pic>
      <p:sp>
        <p:nvSpPr>
          <p:cNvPr id="310" name="textbox 310"/>
          <p:cNvSpPr/>
          <p:nvPr/>
        </p:nvSpPr>
        <p:spPr>
          <a:xfrm>
            <a:off x="693978" y="391515"/>
            <a:ext cx="4159884" cy="55753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36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</a:t>
            </a:r>
            <a:r>
              <a:rPr sz="3600" b="1" kern="0" spc="1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6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  发</a:t>
            </a:r>
            <a:r>
              <a:rPr sz="3600" b="1" kern="0" spc="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6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展</a:t>
            </a:r>
            <a:r>
              <a:rPr sz="3600" b="1" kern="0" spc="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6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历</a:t>
            </a:r>
            <a:r>
              <a:rPr sz="3600" b="1" kern="0" spc="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6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程</a:t>
            </a:r>
            <a:endParaRPr lang="en-US" altLang="en-US" sz="3600" dirty="0"/>
          </a:p>
        </p:txBody>
      </p:sp>
      <p:sp>
        <p:nvSpPr>
          <p:cNvPr id="312" name="textbox 312"/>
          <p:cNvSpPr/>
          <p:nvPr/>
        </p:nvSpPr>
        <p:spPr>
          <a:xfrm>
            <a:off x="7351597" y="2187473"/>
            <a:ext cx="2553970" cy="77660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3970" algn="l" rtl="0" eaLnBrk="0">
              <a:lnSpc>
                <a:spcPct val="97000"/>
              </a:lnSpc>
            </a:pPr>
            <a:r>
              <a:rPr sz="900" b="1" kern="0" spc="-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用于校园教室、足球场、走廊等</a:t>
            </a:r>
            <a:r>
              <a:rPr sz="900" b="1" kern="0" spc="-5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endParaRPr lang="en-US" altLang="en-US" sz="900" dirty="0"/>
          </a:p>
          <a:p>
            <a:pPr marL="12700" algn="l" rtl="0" eaLnBrk="0">
              <a:lnSpc>
                <a:spcPct val="97000"/>
              </a:lnSpc>
              <a:spcBef>
                <a:spcPts val="575"/>
              </a:spcBef>
            </a:pPr>
            <a:r>
              <a:rPr sz="900" b="1" kern="0" spc="-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作为储物柜、工具柜、书包柜、足球收纳柜使用。</a:t>
            </a:r>
            <a:endParaRPr lang="en-US" altLang="en-US" sz="900" dirty="0"/>
          </a:p>
          <a:p>
            <a:pPr marL="12700" algn="l" rtl="0" eaLnBrk="0">
              <a:lnSpc>
                <a:spcPct val="97000"/>
              </a:lnSpc>
              <a:spcBef>
                <a:spcPts val="575"/>
              </a:spcBef>
            </a:pPr>
            <a:r>
              <a:rPr sz="900" b="1" kern="0" spc="-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诞生</a:t>
            </a:r>
            <a:endParaRPr lang="en-US" altLang="en-US" sz="900" dirty="0"/>
          </a:p>
          <a:p>
            <a:pPr algn="l" rtl="0" eaLnBrk="0">
              <a:lnSpc>
                <a:spcPct val="119000"/>
              </a:lnSpc>
            </a:pPr>
            <a:endParaRPr lang="en-US" altLang="en-US" sz="400" dirty="0"/>
          </a:p>
          <a:p>
            <a:pPr algn="r" rtl="0" eaLnBrk="0">
              <a:lnSpc>
                <a:spcPct val="97000"/>
              </a:lnSpc>
              <a:spcBef>
                <a:spcPts val="0"/>
              </a:spcBef>
            </a:pPr>
            <a:r>
              <a:rPr sz="900" b="1" kern="0" spc="-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滚塑一体成型HDPE塑料单/双人户外移动洗手台。</a:t>
            </a:r>
            <a:endParaRPr lang="en-US" altLang="en-US" sz="900" dirty="0"/>
          </a:p>
        </p:txBody>
      </p:sp>
      <p:sp>
        <p:nvSpPr>
          <p:cNvPr id="314" name="textbox 314"/>
          <p:cNvSpPr/>
          <p:nvPr/>
        </p:nvSpPr>
        <p:spPr>
          <a:xfrm>
            <a:off x="6255220" y="5804255"/>
            <a:ext cx="1968500" cy="98171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900" b="1" kern="0" spc="-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新一代智能塑料储物柜，</a:t>
            </a:r>
            <a:endParaRPr lang="en-US" altLang="en-US" sz="900" dirty="0"/>
          </a:p>
          <a:p>
            <a:pPr marL="13970" algn="l" rtl="0" eaLnBrk="0">
              <a:lnSpc>
                <a:spcPct val="97000"/>
              </a:lnSpc>
              <a:spcBef>
                <a:spcPts val="570"/>
              </a:spcBef>
            </a:pPr>
            <a:r>
              <a:rPr sz="900" b="1" kern="0" spc="-5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开启智能储物柜便捷新时代。</a:t>
            </a:r>
            <a:endParaRPr lang="en-US" altLang="en-US" sz="900" dirty="0"/>
          </a:p>
          <a:p>
            <a:pPr algn="l" rtl="0" eaLnBrk="0">
              <a:lnSpc>
                <a:spcPct val="121000"/>
              </a:lnSpc>
            </a:pPr>
            <a:endParaRPr lang="en-US" altLang="en-US" sz="400" dirty="0"/>
          </a:p>
          <a:p>
            <a:pPr marL="13335" algn="l" rtl="0" eaLnBrk="0">
              <a:lnSpc>
                <a:spcPct val="132000"/>
              </a:lnSpc>
              <a:spcBef>
                <a:spcPts val="5"/>
              </a:spcBef>
            </a:pPr>
            <a:r>
              <a:rPr sz="9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针对不同场景需求，提供手机扫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码、掌</a:t>
            </a:r>
            <a:r>
              <a:rPr sz="9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静脉、人脸识别等多种智能系统可</a:t>
            </a:r>
            <a:r>
              <a:rPr sz="900" b="1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选，</a:t>
            </a:r>
            <a:r>
              <a:rPr sz="9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900" b="1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灵活性强，适用于各类场景。</a:t>
            </a:r>
            <a:endParaRPr lang="en-US" altLang="en-US" sz="900" dirty="0"/>
          </a:p>
        </p:txBody>
      </p:sp>
      <p:sp>
        <p:nvSpPr>
          <p:cNvPr id="316" name="textbox 316"/>
          <p:cNvSpPr/>
          <p:nvPr/>
        </p:nvSpPr>
        <p:spPr>
          <a:xfrm>
            <a:off x="1433918" y="4286320"/>
            <a:ext cx="1837054" cy="104838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905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2014年</a:t>
            </a:r>
            <a:endParaRPr lang="en-US" altLang="en-US" sz="1100" dirty="0"/>
          </a:p>
          <a:p>
            <a:pPr algn="l" rtl="0" eaLnBrk="0">
              <a:lnSpc>
                <a:spcPct val="183000"/>
              </a:lnSpc>
            </a:pPr>
            <a:endParaRPr lang="en-US" altLang="en-US" sz="1000" dirty="0"/>
          </a:p>
          <a:p>
            <a:pPr marL="12700" algn="l" rtl="0" eaLnBrk="0">
              <a:lnSpc>
                <a:spcPct val="97000"/>
              </a:lnSpc>
              <a:spcBef>
                <a:spcPts val="275"/>
              </a:spcBef>
            </a:pPr>
            <a:r>
              <a:rPr sz="900" b="1" kern="0" spc="-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新增</a:t>
            </a:r>
            <a:endParaRPr lang="en-US" altLang="en-US" sz="900" dirty="0"/>
          </a:p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3970" indent="-1270" algn="l" rtl="0" eaLnBrk="0">
              <a:lnSpc>
                <a:spcPct val="124000"/>
              </a:lnSpc>
            </a:pPr>
            <a:r>
              <a:rPr sz="900" b="1" kern="0" spc="-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第一代无螺丝榫卯ABS塑料储物柜，</a:t>
            </a:r>
            <a:r>
              <a:rPr sz="900" b="1" kern="0" spc="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900" b="1" kern="0" spc="-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T-320系列、</a:t>
            </a:r>
            <a:r>
              <a:rPr sz="900" b="1" kern="0" spc="1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b="1" kern="0" spc="-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T-</a:t>
            </a:r>
            <a:r>
              <a:rPr sz="900" b="1" kern="0" spc="-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280系列等。</a:t>
            </a:r>
            <a:endParaRPr lang="en-US" altLang="en-US" sz="900" dirty="0"/>
          </a:p>
        </p:txBody>
      </p:sp>
      <p:sp>
        <p:nvSpPr>
          <p:cNvPr id="318" name="textbox 318"/>
          <p:cNvSpPr/>
          <p:nvPr/>
        </p:nvSpPr>
        <p:spPr>
          <a:xfrm>
            <a:off x="1434604" y="5587542"/>
            <a:ext cx="2290445" cy="57023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900" b="1" kern="0" spc="-6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采用多种组合搭配方式，</a:t>
            </a:r>
            <a:endParaRPr lang="en-US" altLang="en-US" sz="900" dirty="0"/>
          </a:p>
          <a:p>
            <a:pPr marL="12700" algn="l" rtl="0" eaLnBrk="0">
              <a:lnSpc>
                <a:spcPct val="97000"/>
              </a:lnSpc>
              <a:spcBef>
                <a:spcPts val="580"/>
              </a:spcBef>
            </a:pPr>
            <a:r>
              <a:rPr sz="900" b="1" kern="0" spc="-5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满足不同应用场景储物需求，</a:t>
            </a:r>
            <a:endParaRPr lang="en-US" altLang="en-US" sz="900" dirty="0"/>
          </a:p>
          <a:p>
            <a:pPr algn="l" rtl="0" eaLnBrk="0">
              <a:lnSpc>
                <a:spcPct val="118000"/>
              </a:lnSpc>
            </a:pPr>
            <a:endParaRPr lang="en-US" altLang="en-US" sz="400" dirty="0"/>
          </a:p>
          <a:p>
            <a:pPr marL="13335" algn="l" rtl="0" eaLnBrk="0">
              <a:lnSpc>
                <a:spcPct val="97000"/>
              </a:lnSpc>
              <a:spcBef>
                <a:spcPts val="5"/>
              </a:spcBef>
            </a:pPr>
            <a:r>
              <a:rPr sz="900" b="1" kern="0" spc="-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为校园环境细分领域、企业办公设备领域等</a:t>
            </a:r>
            <a:r>
              <a:rPr sz="900" b="1" kern="0" spc="-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en-US" sz="900" dirty="0"/>
          </a:p>
        </p:txBody>
      </p:sp>
      <p:sp>
        <p:nvSpPr>
          <p:cNvPr id="320" name="textbox 320"/>
          <p:cNvSpPr/>
          <p:nvPr/>
        </p:nvSpPr>
        <p:spPr>
          <a:xfrm>
            <a:off x="2605239" y="2468524"/>
            <a:ext cx="2177414" cy="57023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24130" algn="l" rtl="0" eaLnBrk="0">
              <a:lnSpc>
                <a:spcPct val="97000"/>
              </a:lnSpc>
            </a:pPr>
            <a:r>
              <a:rPr sz="9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自主研发</a:t>
            </a:r>
            <a:endParaRPr lang="en-US" altLang="en-US" sz="900" dirty="0"/>
          </a:p>
          <a:p>
            <a:pPr marL="12700" algn="l" rtl="0" eaLnBrk="0">
              <a:lnSpc>
                <a:spcPct val="97000"/>
              </a:lnSpc>
              <a:spcBef>
                <a:spcPts val="570"/>
              </a:spcBef>
            </a:pPr>
            <a:r>
              <a:rPr sz="900" b="1" kern="0" spc="-5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新一代全塑移动卫生间，</a:t>
            </a:r>
            <a:endParaRPr lang="en-US" altLang="en-US" sz="900" dirty="0"/>
          </a:p>
          <a:p>
            <a:pPr algn="l" rtl="0" eaLnBrk="0">
              <a:lnSpc>
                <a:spcPct val="119000"/>
              </a:lnSpc>
            </a:pPr>
            <a:endParaRPr lang="en-US" altLang="en-US" sz="400" dirty="0"/>
          </a:p>
          <a:p>
            <a:pPr marL="13970" algn="l" rtl="0" eaLnBrk="0">
              <a:lnSpc>
                <a:spcPct val="97000"/>
              </a:lnSpc>
            </a:pPr>
            <a:r>
              <a:rPr sz="900" b="1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诞生蹲式、坐式移动卫生间系列</a:t>
            </a:r>
            <a:r>
              <a:rPr sz="900" b="1" kern="0" spc="-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环卫产品。</a:t>
            </a:r>
            <a:endParaRPr lang="en-US" altLang="en-US" sz="900" dirty="0"/>
          </a:p>
        </p:txBody>
      </p:sp>
      <p:sp>
        <p:nvSpPr>
          <p:cNvPr id="322" name="textbox 322"/>
          <p:cNvSpPr/>
          <p:nvPr/>
        </p:nvSpPr>
        <p:spPr>
          <a:xfrm>
            <a:off x="10110597" y="1427632"/>
            <a:ext cx="2061845" cy="57023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lang="en-US" altLang="en-US" sz="100" dirty="0"/>
          </a:p>
          <a:p>
            <a:pPr marL="13335" algn="l" rtl="0" eaLnBrk="0">
              <a:lnSpc>
                <a:spcPct val="97000"/>
              </a:lnSpc>
            </a:pPr>
            <a:r>
              <a:rPr sz="900" b="1" kern="0" spc="-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开发</a:t>
            </a:r>
            <a:endParaRPr lang="en-US" altLang="en-US" sz="900" dirty="0"/>
          </a:p>
          <a:p>
            <a:pPr marL="12700" algn="l" rtl="0" eaLnBrk="0">
              <a:lnSpc>
                <a:spcPct val="97000"/>
              </a:lnSpc>
              <a:spcBef>
                <a:spcPts val="570"/>
              </a:spcBef>
            </a:pPr>
            <a:r>
              <a:rPr sz="9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独立一体柜DL-385-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42系列</a:t>
            </a:r>
            <a:endParaRPr lang="en-US" altLang="en-US" sz="900" dirty="0"/>
          </a:p>
          <a:p>
            <a:pPr algn="l" rtl="0" eaLnBrk="0">
              <a:lnSpc>
                <a:spcPct val="118000"/>
              </a:lnSpc>
            </a:pPr>
            <a:endParaRPr lang="en-US" altLang="en-US" sz="400" dirty="0"/>
          </a:p>
          <a:p>
            <a:pPr marL="12700" algn="l" rtl="0" eaLnBrk="0">
              <a:lnSpc>
                <a:spcPct val="97000"/>
              </a:lnSpc>
              <a:spcBef>
                <a:spcPts val="5"/>
              </a:spcBef>
            </a:pPr>
            <a:r>
              <a:rPr sz="900" b="1" kern="0" spc="-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柜体无需拼装，直接使用，</a:t>
            </a:r>
            <a:r>
              <a:rPr sz="900" b="1" kern="0" spc="-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抗暴力冲击。</a:t>
            </a:r>
            <a:endParaRPr lang="en-US" altLang="en-US" sz="900" dirty="0"/>
          </a:p>
        </p:txBody>
      </p:sp>
      <p:sp>
        <p:nvSpPr>
          <p:cNvPr id="324" name="textbox 324"/>
          <p:cNvSpPr/>
          <p:nvPr/>
        </p:nvSpPr>
        <p:spPr>
          <a:xfrm>
            <a:off x="6255220" y="4775225"/>
            <a:ext cx="1490980" cy="77596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24130" algn="l" rtl="0" eaLnBrk="0">
              <a:lnSpc>
                <a:spcPct val="97000"/>
              </a:lnSpc>
            </a:pPr>
            <a:r>
              <a:rPr sz="9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自主研发</a:t>
            </a:r>
            <a:endParaRPr lang="en-US" altLang="en-US" sz="900" dirty="0"/>
          </a:p>
          <a:p>
            <a:pPr marL="12700" algn="l" rtl="0" eaLnBrk="0">
              <a:lnSpc>
                <a:spcPct val="97000"/>
              </a:lnSpc>
              <a:spcBef>
                <a:spcPts val="570"/>
              </a:spcBef>
            </a:pPr>
            <a:r>
              <a:rPr sz="900" b="1" kern="0" spc="-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新一代榫卯结构全塑储物柜，</a:t>
            </a:r>
            <a:endParaRPr lang="en-US" altLang="en-US" sz="900" dirty="0"/>
          </a:p>
          <a:p>
            <a:pPr marL="15240" algn="l" rtl="0" eaLnBrk="0">
              <a:lnSpc>
                <a:spcPct val="97000"/>
              </a:lnSpc>
              <a:spcBef>
                <a:spcPts val="570"/>
              </a:spcBef>
            </a:pPr>
            <a:r>
              <a:rPr sz="900" b="1" kern="0" spc="-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实现门板带防护软角，</a:t>
            </a:r>
            <a:endParaRPr lang="en-US" altLang="en-US" sz="900" dirty="0"/>
          </a:p>
          <a:p>
            <a:pPr algn="l" rtl="0" eaLnBrk="0">
              <a:lnSpc>
                <a:spcPct val="120000"/>
              </a:lnSpc>
            </a:pPr>
            <a:endParaRPr lang="en-US" altLang="en-US" sz="400" dirty="0"/>
          </a:p>
          <a:p>
            <a:pPr marL="14605" algn="l" rtl="0" eaLnBrk="0">
              <a:lnSpc>
                <a:spcPct val="97000"/>
              </a:lnSpc>
            </a:pPr>
            <a:r>
              <a:rPr sz="900" b="1" kern="0" spc="-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高安全性系列储物柜诞生。</a:t>
            </a:r>
            <a:endParaRPr lang="en-US" altLang="en-US" sz="900" dirty="0"/>
          </a:p>
        </p:txBody>
      </p:sp>
      <p:sp>
        <p:nvSpPr>
          <p:cNvPr id="326" name="textbox 326"/>
          <p:cNvSpPr/>
          <p:nvPr/>
        </p:nvSpPr>
        <p:spPr>
          <a:xfrm>
            <a:off x="10109796" y="2456332"/>
            <a:ext cx="1721485" cy="57023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24130" algn="l" rtl="0" eaLnBrk="0">
              <a:lnSpc>
                <a:spcPct val="97000"/>
              </a:lnSpc>
            </a:pPr>
            <a:r>
              <a:rPr sz="9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自主研发</a:t>
            </a:r>
            <a:endParaRPr lang="en-US" altLang="en-US" sz="900" dirty="0"/>
          </a:p>
          <a:p>
            <a:pPr algn="l" rtl="0" eaLnBrk="0">
              <a:lnSpc>
                <a:spcPct val="120000"/>
              </a:lnSpc>
            </a:pPr>
            <a:endParaRPr lang="en-US" altLang="en-US" sz="400" dirty="0"/>
          </a:p>
          <a:p>
            <a:pPr marL="13970" indent="-1270" algn="l" rtl="0" eaLnBrk="0">
              <a:lnSpc>
                <a:spcPct val="123000"/>
              </a:lnSpc>
              <a:spcBef>
                <a:spcPts val="0"/>
              </a:spcBef>
            </a:pPr>
            <a:r>
              <a:rPr sz="9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新一代吹塑成型HDPE塑料储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物柜</a:t>
            </a:r>
            <a:r>
              <a:rPr sz="9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家居多功能储物柜TPL-B9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00系列</a:t>
            </a:r>
            <a:endParaRPr lang="en-US" altLang="en-US" sz="900" dirty="0"/>
          </a:p>
        </p:txBody>
      </p:sp>
      <p:pic>
        <p:nvPicPr>
          <p:cNvPr id="328" name="picture 3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sp>
        <p:nvSpPr>
          <p:cNvPr id="330" name="textbox 330"/>
          <p:cNvSpPr/>
          <p:nvPr/>
        </p:nvSpPr>
        <p:spPr>
          <a:xfrm>
            <a:off x="5110949" y="2254529"/>
            <a:ext cx="1146810" cy="77660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33000"/>
              </a:lnSpc>
            </a:pPr>
            <a:r>
              <a:rPr sz="900" b="1" kern="0" spc="-7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设计全新校园书包柜，</a:t>
            </a:r>
            <a:r>
              <a:rPr sz="900" b="1" kern="0" spc="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900" b="1" kern="0" spc="-7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满足南北方校园需求，</a:t>
            </a:r>
            <a:r>
              <a:rPr sz="900" b="1" kern="0" spc="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900" b="1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加入TPR防护软角，</a:t>
            </a:r>
            <a:endParaRPr lang="en-US" altLang="en-US" sz="900" dirty="0"/>
          </a:p>
          <a:p>
            <a:pPr algn="l" rtl="0" eaLnBrk="0">
              <a:lnSpc>
                <a:spcPct val="118000"/>
              </a:lnSpc>
            </a:pPr>
            <a:endParaRPr lang="en-US" altLang="en-US" sz="400" dirty="0"/>
          </a:p>
          <a:p>
            <a:pPr marL="13335" algn="l" rtl="0" eaLnBrk="0">
              <a:lnSpc>
                <a:spcPct val="97000"/>
              </a:lnSpc>
              <a:spcBef>
                <a:spcPts val="5"/>
              </a:spcBef>
            </a:pPr>
            <a:r>
              <a:rPr sz="900" b="1" kern="0" spc="-7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开启全新安全体验。</a:t>
            </a:r>
            <a:endParaRPr lang="en-US" altLang="en-US" sz="900" dirty="0"/>
          </a:p>
        </p:txBody>
      </p:sp>
      <p:pic>
        <p:nvPicPr>
          <p:cNvPr id="332" name="picture 3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0" y="0"/>
            <a:ext cx="596671" cy="1185545"/>
          </a:xfrm>
          <a:prstGeom prst="rect">
            <a:avLst/>
          </a:prstGeom>
        </p:spPr>
      </p:pic>
      <p:sp>
        <p:nvSpPr>
          <p:cNvPr id="334" name="textbox 334"/>
          <p:cNvSpPr/>
          <p:nvPr/>
        </p:nvSpPr>
        <p:spPr>
          <a:xfrm>
            <a:off x="4034218" y="5552490"/>
            <a:ext cx="2060575" cy="3651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24000"/>
              </a:lnSpc>
            </a:pPr>
            <a:r>
              <a:rPr sz="900" b="1" kern="0" spc="-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用于沙滩、足球场、广场等作为储物柜、   </a:t>
            </a:r>
            <a:r>
              <a:rPr sz="900" b="1" kern="0" spc="-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工具柜使用。</a:t>
            </a:r>
            <a:endParaRPr lang="en-US" altLang="en-US" sz="900" dirty="0"/>
          </a:p>
        </p:txBody>
      </p:sp>
      <p:sp>
        <p:nvSpPr>
          <p:cNvPr id="336" name="textbox 336"/>
          <p:cNvSpPr/>
          <p:nvPr/>
        </p:nvSpPr>
        <p:spPr>
          <a:xfrm>
            <a:off x="5110835" y="1637308"/>
            <a:ext cx="1624330" cy="3651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lang="en-US" altLang="en-US" sz="100" dirty="0"/>
          </a:p>
          <a:p>
            <a:pPr marL="13335" algn="l" rtl="0" eaLnBrk="0">
              <a:lnSpc>
                <a:spcPct val="97000"/>
              </a:lnSpc>
            </a:pPr>
            <a:r>
              <a:rPr sz="900" b="1" kern="0" spc="-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开发</a:t>
            </a:r>
            <a:endParaRPr lang="en-US" altLang="en-US" sz="900" dirty="0"/>
          </a:p>
          <a:p>
            <a:pPr algn="l" rtl="0" eaLnBrk="0">
              <a:lnSpc>
                <a:spcPct val="119000"/>
              </a:lnSpc>
            </a:pPr>
            <a:endParaRPr lang="en-US" altLang="en-US" sz="400" dirty="0"/>
          </a:p>
          <a:p>
            <a:pPr marL="12700" algn="l" rtl="0" eaLnBrk="0">
              <a:lnSpc>
                <a:spcPct val="97000"/>
              </a:lnSpc>
            </a:pPr>
            <a:r>
              <a:rPr sz="9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校园塑料储物柜产品线：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书包柜</a:t>
            </a:r>
            <a:endParaRPr lang="en-US" altLang="en-US" sz="900" dirty="0"/>
          </a:p>
        </p:txBody>
      </p:sp>
      <p:pic>
        <p:nvPicPr>
          <p:cNvPr id="338" name="picture 3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9720071" y="3540251"/>
            <a:ext cx="618744" cy="618744"/>
          </a:xfrm>
          <a:prstGeom prst="rect">
            <a:avLst/>
          </a:prstGeom>
        </p:spPr>
      </p:pic>
      <p:pic>
        <p:nvPicPr>
          <p:cNvPr id="340" name="picture 3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6960107" y="3540251"/>
            <a:ext cx="609600" cy="608076"/>
          </a:xfrm>
          <a:prstGeom prst="rect">
            <a:avLst/>
          </a:prstGeom>
        </p:spPr>
      </p:pic>
      <p:pic>
        <p:nvPicPr>
          <p:cNvPr id="342" name="picture 3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5817108" y="3540251"/>
            <a:ext cx="608075" cy="608076"/>
          </a:xfrm>
          <a:prstGeom prst="rect">
            <a:avLst/>
          </a:prstGeom>
        </p:spPr>
      </p:pic>
      <p:pic>
        <p:nvPicPr>
          <p:cNvPr id="344" name="picture 3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8188452" y="3540251"/>
            <a:ext cx="608075" cy="608076"/>
          </a:xfrm>
          <a:prstGeom prst="rect">
            <a:avLst/>
          </a:prstGeom>
        </p:spPr>
      </p:pic>
      <p:sp>
        <p:nvSpPr>
          <p:cNvPr id="346" name="rect"/>
          <p:cNvSpPr/>
          <p:nvPr/>
        </p:nvSpPr>
        <p:spPr>
          <a:xfrm>
            <a:off x="4966525" y="2382011"/>
            <a:ext cx="9525" cy="1455038"/>
          </a:xfrm>
          <a:prstGeom prst="rect">
            <a:avLst/>
          </a:prstGeom>
          <a:solidFill>
            <a:srgbClr val="1587FD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348" name="picture 3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4675632" y="3540251"/>
            <a:ext cx="597408" cy="597408"/>
          </a:xfrm>
          <a:prstGeom prst="rect">
            <a:avLst/>
          </a:prstGeom>
        </p:spPr>
      </p:pic>
      <p:pic>
        <p:nvPicPr>
          <p:cNvPr id="350" name="picture 3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3566159" y="3540251"/>
            <a:ext cx="597408" cy="597408"/>
          </a:xfrm>
          <a:prstGeom prst="rect">
            <a:avLst/>
          </a:prstGeom>
        </p:spPr>
      </p:pic>
      <p:pic>
        <p:nvPicPr>
          <p:cNvPr id="352" name="picture 3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992123" y="3540251"/>
            <a:ext cx="597408" cy="597408"/>
          </a:xfrm>
          <a:prstGeom prst="rect">
            <a:avLst/>
          </a:prstGeom>
        </p:spPr>
      </p:pic>
      <p:sp>
        <p:nvSpPr>
          <p:cNvPr id="354" name="rect"/>
          <p:cNvSpPr/>
          <p:nvPr/>
        </p:nvSpPr>
        <p:spPr>
          <a:xfrm>
            <a:off x="342709" y="2534411"/>
            <a:ext cx="9525" cy="1301623"/>
          </a:xfrm>
          <a:prstGeom prst="rect">
            <a:avLst/>
          </a:prstGeom>
          <a:solidFill>
            <a:srgbClr val="1587FD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356" name="picture 35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50292" y="3540251"/>
            <a:ext cx="595884" cy="595884"/>
          </a:xfrm>
          <a:prstGeom prst="rect">
            <a:avLst/>
          </a:prstGeom>
        </p:spPr>
      </p:pic>
      <p:sp>
        <p:nvSpPr>
          <p:cNvPr id="358" name="textbox 358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  <p:sp>
        <p:nvSpPr>
          <p:cNvPr id="360" name="textbox 360"/>
          <p:cNvSpPr/>
          <p:nvPr/>
        </p:nvSpPr>
        <p:spPr>
          <a:xfrm>
            <a:off x="10116083" y="2044852"/>
            <a:ext cx="1941829" cy="15875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900" b="1" kern="0" spc="-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门板透视窗设计，内部存储一目了然</a:t>
            </a:r>
            <a:r>
              <a:rPr sz="900" b="1" kern="0" spc="-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en-US" sz="900" dirty="0"/>
          </a:p>
        </p:txBody>
      </p:sp>
      <p:sp>
        <p:nvSpPr>
          <p:cNvPr id="362" name="path"/>
          <p:cNvSpPr/>
          <p:nvPr/>
        </p:nvSpPr>
        <p:spPr>
          <a:xfrm>
            <a:off x="9710490" y="3817374"/>
            <a:ext cx="638289" cy="351584"/>
          </a:xfrm>
          <a:custGeom>
            <a:avLst/>
            <a:gdLst/>
            <a:ahLst/>
            <a:cxnLst/>
            <a:rect l="0" t="0" r="0" b="0"/>
            <a:pathLst>
              <a:path w="1005" h="553">
                <a:moveTo>
                  <a:pt x="995" y="0"/>
                </a:moveTo>
                <a:lnTo>
                  <a:pt x="997" y="50"/>
                </a:lnTo>
                <a:lnTo>
                  <a:pt x="995" y="101"/>
                </a:lnTo>
                <a:lnTo>
                  <a:pt x="987" y="150"/>
                </a:lnTo>
                <a:lnTo>
                  <a:pt x="975" y="198"/>
                </a:lnTo>
                <a:lnTo>
                  <a:pt x="958" y="243"/>
                </a:lnTo>
                <a:lnTo>
                  <a:pt x="937" y="287"/>
                </a:lnTo>
                <a:lnTo>
                  <a:pt x="913" y="327"/>
                </a:lnTo>
                <a:lnTo>
                  <a:pt x="852" y="401"/>
                </a:lnTo>
                <a:lnTo>
                  <a:pt x="779" y="461"/>
                </a:lnTo>
                <a:lnTo>
                  <a:pt x="738" y="486"/>
                </a:lnTo>
                <a:lnTo>
                  <a:pt x="695" y="507"/>
                </a:lnTo>
                <a:lnTo>
                  <a:pt x="649" y="523"/>
                </a:lnTo>
                <a:lnTo>
                  <a:pt x="602" y="535"/>
                </a:lnTo>
                <a:lnTo>
                  <a:pt x="553" y="543"/>
                </a:lnTo>
                <a:lnTo>
                  <a:pt x="502" y="546"/>
                </a:lnTo>
                <a:lnTo>
                  <a:pt x="451" y="543"/>
                </a:lnTo>
                <a:lnTo>
                  <a:pt x="402" y="535"/>
                </a:lnTo>
                <a:lnTo>
                  <a:pt x="355" y="523"/>
                </a:lnTo>
                <a:lnTo>
                  <a:pt x="309" y="507"/>
                </a:lnTo>
                <a:lnTo>
                  <a:pt x="266" y="486"/>
                </a:lnTo>
                <a:lnTo>
                  <a:pt x="225" y="461"/>
                </a:lnTo>
                <a:lnTo>
                  <a:pt x="152" y="401"/>
                </a:lnTo>
                <a:lnTo>
                  <a:pt x="92" y="327"/>
                </a:lnTo>
                <a:lnTo>
                  <a:pt x="67" y="287"/>
                </a:lnTo>
                <a:lnTo>
                  <a:pt x="46" y="243"/>
                </a:lnTo>
                <a:lnTo>
                  <a:pt x="29" y="198"/>
                </a:lnTo>
                <a:lnTo>
                  <a:pt x="17" y="150"/>
                </a:lnTo>
                <a:lnTo>
                  <a:pt x="10" y="101"/>
                </a:lnTo>
                <a:lnTo>
                  <a:pt x="7" y="50"/>
                </a:lnTo>
                <a:lnTo>
                  <a:pt x="10" y="0"/>
                </a:lnTo>
              </a:path>
            </a:pathLst>
          </a:custGeom>
          <a:noFill/>
          <a:ln w="9525" cap="flat">
            <a:solidFill>
              <a:srgbClr val="69C0E2">
                <a:alpha val="100000"/>
              </a:srgbClr>
            </a:solidFill>
            <a:prstDash val="dash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64" name="path"/>
          <p:cNvSpPr/>
          <p:nvPr/>
        </p:nvSpPr>
        <p:spPr>
          <a:xfrm>
            <a:off x="42423" y="3666456"/>
            <a:ext cx="1555249" cy="142331"/>
          </a:xfrm>
          <a:custGeom>
            <a:avLst/>
            <a:gdLst/>
            <a:ahLst/>
            <a:cxnLst/>
            <a:rect l="0" t="0" r="0" b="0"/>
            <a:pathLst>
              <a:path w="2449" h="224">
                <a:moveTo>
                  <a:pt x="2362" y="4"/>
                </a:moveTo>
                <a:lnTo>
                  <a:pt x="2386" y="43"/>
                </a:lnTo>
                <a:lnTo>
                  <a:pt x="2406" y="85"/>
                </a:lnTo>
                <a:lnTo>
                  <a:pt x="2422" y="129"/>
                </a:lnTo>
                <a:lnTo>
                  <a:pt x="2434" y="175"/>
                </a:lnTo>
                <a:lnTo>
                  <a:pt x="2441" y="223"/>
                </a:lnTo>
                <a:moveTo>
                  <a:pt x="1490" y="223"/>
                </a:moveTo>
                <a:lnTo>
                  <a:pt x="1497" y="175"/>
                </a:lnTo>
                <a:lnTo>
                  <a:pt x="1509" y="129"/>
                </a:lnTo>
                <a:lnTo>
                  <a:pt x="1525" y="85"/>
                </a:lnTo>
                <a:lnTo>
                  <a:pt x="1545" y="43"/>
                </a:lnTo>
                <a:lnTo>
                  <a:pt x="1570" y="4"/>
                </a:lnTo>
                <a:moveTo>
                  <a:pt x="921" y="85"/>
                </a:moveTo>
                <a:lnTo>
                  <a:pt x="937" y="129"/>
                </a:lnTo>
                <a:lnTo>
                  <a:pt x="949" y="174"/>
                </a:lnTo>
                <a:lnTo>
                  <a:pt x="956" y="221"/>
                </a:lnTo>
                <a:moveTo>
                  <a:pt x="7" y="221"/>
                </a:moveTo>
                <a:lnTo>
                  <a:pt x="14" y="174"/>
                </a:lnTo>
                <a:lnTo>
                  <a:pt x="26" y="129"/>
                </a:lnTo>
                <a:lnTo>
                  <a:pt x="42" y="85"/>
                </a:lnTo>
                <a:lnTo>
                  <a:pt x="62" y="43"/>
                </a:lnTo>
                <a:lnTo>
                  <a:pt x="86" y="3"/>
                </a:lnTo>
              </a:path>
            </a:pathLst>
          </a:custGeom>
          <a:noFill/>
          <a:ln w="9525" cap="flat">
            <a:solidFill>
              <a:srgbClr val="69C0E2">
                <a:alpha val="100000"/>
              </a:srgbClr>
            </a:solidFill>
            <a:prstDash val="dash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66" name="path"/>
          <p:cNvSpPr/>
          <p:nvPr/>
        </p:nvSpPr>
        <p:spPr>
          <a:xfrm>
            <a:off x="6950525" y="3812922"/>
            <a:ext cx="628765" cy="345241"/>
          </a:xfrm>
          <a:custGeom>
            <a:avLst/>
            <a:gdLst/>
            <a:ahLst/>
            <a:cxnLst/>
            <a:rect l="0" t="0" r="0" b="0"/>
            <a:pathLst>
              <a:path w="990" h="543">
                <a:moveTo>
                  <a:pt x="980" y="0"/>
                </a:moveTo>
                <a:lnTo>
                  <a:pt x="982" y="49"/>
                </a:lnTo>
                <a:lnTo>
                  <a:pt x="980" y="99"/>
                </a:lnTo>
                <a:lnTo>
                  <a:pt x="972" y="147"/>
                </a:lnTo>
                <a:lnTo>
                  <a:pt x="961" y="194"/>
                </a:lnTo>
                <a:lnTo>
                  <a:pt x="944" y="239"/>
                </a:lnTo>
                <a:lnTo>
                  <a:pt x="923" y="281"/>
                </a:lnTo>
                <a:lnTo>
                  <a:pt x="899" y="321"/>
                </a:lnTo>
                <a:lnTo>
                  <a:pt x="839" y="393"/>
                </a:lnTo>
                <a:lnTo>
                  <a:pt x="768" y="452"/>
                </a:lnTo>
                <a:lnTo>
                  <a:pt x="727" y="477"/>
                </a:lnTo>
                <a:lnTo>
                  <a:pt x="684" y="498"/>
                </a:lnTo>
                <a:lnTo>
                  <a:pt x="640" y="514"/>
                </a:lnTo>
                <a:lnTo>
                  <a:pt x="593" y="525"/>
                </a:lnTo>
                <a:lnTo>
                  <a:pt x="545" y="533"/>
                </a:lnTo>
                <a:lnTo>
                  <a:pt x="495" y="536"/>
                </a:lnTo>
                <a:lnTo>
                  <a:pt x="445" y="533"/>
                </a:lnTo>
                <a:lnTo>
                  <a:pt x="396" y="525"/>
                </a:lnTo>
                <a:lnTo>
                  <a:pt x="350" y="514"/>
                </a:lnTo>
                <a:lnTo>
                  <a:pt x="305" y="498"/>
                </a:lnTo>
                <a:lnTo>
                  <a:pt x="262" y="477"/>
                </a:lnTo>
                <a:lnTo>
                  <a:pt x="222" y="452"/>
                </a:lnTo>
                <a:lnTo>
                  <a:pt x="150" y="393"/>
                </a:lnTo>
                <a:lnTo>
                  <a:pt x="90" y="321"/>
                </a:lnTo>
                <a:lnTo>
                  <a:pt x="66" y="281"/>
                </a:lnTo>
                <a:lnTo>
                  <a:pt x="45" y="239"/>
                </a:lnTo>
                <a:lnTo>
                  <a:pt x="29" y="194"/>
                </a:lnTo>
                <a:lnTo>
                  <a:pt x="17" y="147"/>
                </a:lnTo>
                <a:lnTo>
                  <a:pt x="10" y="99"/>
                </a:lnTo>
                <a:lnTo>
                  <a:pt x="7" y="49"/>
                </a:lnTo>
                <a:lnTo>
                  <a:pt x="10" y="0"/>
                </a:lnTo>
              </a:path>
            </a:pathLst>
          </a:custGeom>
          <a:noFill/>
          <a:ln w="9525" cap="flat">
            <a:solidFill>
              <a:srgbClr val="69C0E2">
                <a:alpha val="100000"/>
              </a:srgbClr>
            </a:solidFill>
            <a:prstDash val="dash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68" name="path"/>
          <p:cNvSpPr/>
          <p:nvPr/>
        </p:nvSpPr>
        <p:spPr>
          <a:xfrm>
            <a:off x="8178869" y="3812922"/>
            <a:ext cx="627494" cy="345241"/>
          </a:xfrm>
          <a:custGeom>
            <a:avLst/>
            <a:gdLst/>
            <a:ahLst/>
            <a:cxnLst/>
            <a:rect l="0" t="0" r="0" b="0"/>
            <a:pathLst>
              <a:path w="988" h="543">
                <a:moveTo>
                  <a:pt x="978" y="0"/>
                </a:moveTo>
                <a:lnTo>
                  <a:pt x="980" y="49"/>
                </a:lnTo>
                <a:lnTo>
                  <a:pt x="978" y="99"/>
                </a:lnTo>
                <a:lnTo>
                  <a:pt x="970" y="147"/>
                </a:lnTo>
                <a:lnTo>
                  <a:pt x="959" y="194"/>
                </a:lnTo>
                <a:lnTo>
                  <a:pt x="942" y="239"/>
                </a:lnTo>
                <a:lnTo>
                  <a:pt x="922" y="281"/>
                </a:lnTo>
                <a:lnTo>
                  <a:pt x="897" y="321"/>
                </a:lnTo>
                <a:lnTo>
                  <a:pt x="838" y="393"/>
                </a:lnTo>
                <a:lnTo>
                  <a:pt x="766" y="452"/>
                </a:lnTo>
                <a:lnTo>
                  <a:pt x="726" y="477"/>
                </a:lnTo>
                <a:lnTo>
                  <a:pt x="683" y="498"/>
                </a:lnTo>
                <a:lnTo>
                  <a:pt x="639" y="514"/>
                </a:lnTo>
                <a:lnTo>
                  <a:pt x="592" y="525"/>
                </a:lnTo>
                <a:lnTo>
                  <a:pt x="544" y="533"/>
                </a:lnTo>
                <a:lnTo>
                  <a:pt x="494" y="536"/>
                </a:lnTo>
                <a:lnTo>
                  <a:pt x="444" y="533"/>
                </a:lnTo>
                <a:lnTo>
                  <a:pt x="396" y="525"/>
                </a:lnTo>
                <a:lnTo>
                  <a:pt x="349" y="514"/>
                </a:lnTo>
                <a:lnTo>
                  <a:pt x="304" y="498"/>
                </a:lnTo>
                <a:lnTo>
                  <a:pt x="262" y="477"/>
                </a:lnTo>
                <a:lnTo>
                  <a:pt x="221" y="452"/>
                </a:lnTo>
                <a:lnTo>
                  <a:pt x="149" y="393"/>
                </a:lnTo>
                <a:lnTo>
                  <a:pt x="90" y="321"/>
                </a:lnTo>
                <a:lnTo>
                  <a:pt x="66" y="281"/>
                </a:lnTo>
                <a:lnTo>
                  <a:pt x="45" y="239"/>
                </a:lnTo>
                <a:lnTo>
                  <a:pt x="29" y="194"/>
                </a:lnTo>
                <a:lnTo>
                  <a:pt x="17" y="147"/>
                </a:lnTo>
                <a:lnTo>
                  <a:pt x="10" y="99"/>
                </a:lnTo>
                <a:lnTo>
                  <a:pt x="7" y="49"/>
                </a:lnTo>
                <a:lnTo>
                  <a:pt x="10" y="0"/>
                </a:lnTo>
              </a:path>
            </a:pathLst>
          </a:custGeom>
          <a:noFill/>
          <a:ln w="9525" cap="flat">
            <a:solidFill>
              <a:srgbClr val="69C0E2">
                <a:alpha val="100000"/>
              </a:srgbClr>
            </a:solidFill>
            <a:prstDash val="dash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70" name="path"/>
          <p:cNvSpPr/>
          <p:nvPr/>
        </p:nvSpPr>
        <p:spPr>
          <a:xfrm>
            <a:off x="5807525" y="3812922"/>
            <a:ext cx="627493" cy="345241"/>
          </a:xfrm>
          <a:custGeom>
            <a:avLst/>
            <a:gdLst/>
            <a:ahLst/>
            <a:cxnLst/>
            <a:rect l="0" t="0" r="0" b="0"/>
            <a:pathLst>
              <a:path w="988" h="543">
                <a:moveTo>
                  <a:pt x="978" y="0"/>
                </a:moveTo>
                <a:lnTo>
                  <a:pt x="980" y="49"/>
                </a:lnTo>
                <a:lnTo>
                  <a:pt x="978" y="99"/>
                </a:lnTo>
                <a:lnTo>
                  <a:pt x="970" y="147"/>
                </a:lnTo>
                <a:lnTo>
                  <a:pt x="959" y="194"/>
                </a:lnTo>
                <a:lnTo>
                  <a:pt x="942" y="239"/>
                </a:lnTo>
                <a:lnTo>
                  <a:pt x="922" y="281"/>
                </a:lnTo>
                <a:lnTo>
                  <a:pt x="897" y="321"/>
                </a:lnTo>
                <a:lnTo>
                  <a:pt x="838" y="393"/>
                </a:lnTo>
                <a:lnTo>
                  <a:pt x="766" y="452"/>
                </a:lnTo>
                <a:lnTo>
                  <a:pt x="726" y="477"/>
                </a:lnTo>
                <a:lnTo>
                  <a:pt x="683" y="498"/>
                </a:lnTo>
                <a:lnTo>
                  <a:pt x="639" y="514"/>
                </a:lnTo>
                <a:lnTo>
                  <a:pt x="592" y="525"/>
                </a:lnTo>
                <a:lnTo>
                  <a:pt x="544" y="533"/>
                </a:lnTo>
                <a:lnTo>
                  <a:pt x="494" y="536"/>
                </a:lnTo>
                <a:lnTo>
                  <a:pt x="444" y="533"/>
                </a:lnTo>
                <a:lnTo>
                  <a:pt x="396" y="525"/>
                </a:lnTo>
                <a:lnTo>
                  <a:pt x="349" y="514"/>
                </a:lnTo>
                <a:lnTo>
                  <a:pt x="304" y="498"/>
                </a:lnTo>
                <a:lnTo>
                  <a:pt x="262" y="477"/>
                </a:lnTo>
                <a:lnTo>
                  <a:pt x="221" y="452"/>
                </a:lnTo>
                <a:lnTo>
                  <a:pt x="149" y="393"/>
                </a:lnTo>
                <a:lnTo>
                  <a:pt x="90" y="321"/>
                </a:lnTo>
                <a:lnTo>
                  <a:pt x="66" y="281"/>
                </a:lnTo>
                <a:lnTo>
                  <a:pt x="45" y="239"/>
                </a:lnTo>
                <a:lnTo>
                  <a:pt x="29" y="194"/>
                </a:lnTo>
                <a:lnTo>
                  <a:pt x="17" y="147"/>
                </a:lnTo>
                <a:lnTo>
                  <a:pt x="10" y="99"/>
                </a:lnTo>
                <a:lnTo>
                  <a:pt x="7" y="49"/>
                </a:lnTo>
                <a:lnTo>
                  <a:pt x="10" y="0"/>
                </a:lnTo>
              </a:path>
            </a:pathLst>
          </a:custGeom>
          <a:noFill/>
          <a:ln w="9525" cap="flat">
            <a:solidFill>
              <a:srgbClr val="69C0E2">
                <a:alpha val="100000"/>
              </a:srgbClr>
            </a:solidFill>
            <a:prstDash val="dash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72" name="path"/>
          <p:cNvSpPr/>
          <p:nvPr/>
        </p:nvSpPr>
        <p:spPr>
          <a:xfrm>
            <a:off x="3556577" y="3807840"/>
            <a:ext cx="616826" cy="339655"/>
          </a:xfrm>
          <a:custGeom>
            <a:avLst/>
            <a:gdLst/>
            <a:ahLst/>
            <a:cxnLst/>
            <a:rect l="0" t="0" r="0" b="0"/>
            <a:pathLst>
              <a:path w="971" h="534">
                <a:moveTo>
                  <a:pt x="961" y="0"/>
                </a:moveTo>
                <a:lnTo>
                  <a:pt x="963" y="49"/>
                </a:lnTo>
                <a:lnTo>
                  <a:pt x="961" y="98"/>
                </a:lnTo>
                <a:lnTo>
                  <a:pt x="954" y="145"/>
                </a:lnTo>
                <a:lnTo>
                  <a:pt x="942" y="191"/>
                </a:lnTo>
                <a:lnTo>
                  <a:pt x="926" y="235"/>
                </a:lnTo>
                <a:lnTo>
                  <a:pt x="906" y="277"/>
                </a:lnTo>
                <a:lnTo>
                  <a:pt x="881" y="316"/>
                </a:lnTo>
                <a:lnTo>
                  <a:pt x="823" y="387"/>
                </a:lnTo>
                <a:lnTo>
                  <a:pt x="753" y="445"/>
                </a:lnTo>
                <a:lnTo>
                  <a:pt x="713" y="469"/>
                </a:lnTo>
                <a:lnTo>
                  <a:pt x="671" y="489"/>
                </a:lnTo>
                <a:lnTo>
                  <a:pt x="627" y="505"/>
                </a:lnTo>
                <a:lnTo>
                  <a:pt x="582" y="517"/>
                </a:lnTo>
                <a:lnTo>
                  <a:pt x="534" y="524"/>
                </a:lnTo>
                <a:lnTo>
                  <a:pt x="485" y="527"/>
                </a:lnTo>
                <a:lnTo>
                  <a:pt x="436" y="524"/>
                </a:lnTo>
                <a:lnTo>
                  <a:pt x="389" y="517"/>
                </a:lnTo>
                <a:lnTo>
                  <a:pt x="343" y="505"/>
                </a:lnTo>
                <a:lnTo>
                  <a:pt x="299" y="489"/>
                </a:lnTo>
                <a:lnTo>
                  <a:pt x="257" y="469"/>
                </a:lnTo>
                <a:lnTo>
                  <a:pt x="218" y="445"/>
                </a:lnTo>
                <a:lnTo>
                  <a:pt x="147" y="387"/>
                </a:lnTo>
                <a:lnTo>
                  <a:pt x="89" y="316"/>
                </a:lnTo>
                <a:lnTo>
                  <a:pt x="65" y="277"/>
                </a:lnTo>
                <a:lnTo>
                  <a:pt x="45" y="235"/>
                </a:lnTo>
                <a:lnTo>
                  <a:pt x="29" y="191"/>
                </a:lnTo>
                <a:lnTo>
                  <a:pt x="17" y="145"/>
                </a:lnTo>
                <a:lnTo>
                  <a:pt x="10" y="98"/>
                </a:lnTo>
                <a:lnTo>
                  <a:pt x="7" y="49"/>
                </a:lnTo>
                <a:lnTo>
                  <a:pt x="10" y="0"/>
                </a:lnTo>
              </a:path>
            </a:pathLst>
          </a:custGeom>
          <a:noFill/>
          <a:ln w="9525" cap="flat">
            <a:solidFill>
              <a:srgbClr val="69C0E2">
                <a:alpha val="100000"/>
              </a:srgbClr>
            </a:solidFill>
            <a:prstDash val="dash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74" name="path"/>
          <p:cNvSpPr/>
          <p:nvPr/>
        </p:nvSpPr>
        <p:spPr>
          <a:xfrm>
            <a:off x="4666050" y="3807840"/>
            <a:ext cx="616825" cy="339655"/>
          </a:xfrm>
          <a:custGeom>
            <a:avLst/>
            <a:gdLst/>
            <a:ahLst/>
            <a:cxnLst/>
            <a:rect l="0" t="0" r="0" b="0"/>
            <a:pathLst>
              <a:path w="971" h="534">
                <a:moveTo>
                  <a:pt x="961" y="0"/>
                </a:moveTo>
                <a:lnTo>
                  <a:pt x="963" y="49"/>
                </a:lnTo>
                <a:lnTo>
                  <a:pt x="961" y="98"/>
                </a:lnTo>
                <a:lnTo>
                  <a:pt x="954" y="145"/>
                </a:lnTo>
                <a:lnTo>
                  <a:pt x="942" y="191"/>
                </a:lnTo>
                <a:lnTo>
                  <a:pt x="926" y="235"/>
                </a:lnTo>
                <a:lnTo>
                  <a:pt x="906" y="277"/>
                </a:lnTo>
                <a:lnTo>
                  <a:pt x="881" y="316"/>
                </a:lnTo>
                <a:lnTo>
                  <a:pt x="823" y="387"/>
                </a:lnTo>
                <a:lnTo>
                  <a:pt x="753" y="445"/>
                </a:lnTo>
                <a:lnTo>
                  <a:pt x="713" y="469"/>
                </a:lnTo>
                <a:lnTo>
                  <a:pt x="671" y="489"/>
                </a:lnTo>
                <a:lnTo>
                  <a:pt x="627" y="505"/>
                </a:lnTo>
                <a:lnTo>
                  <a:pt x="582" y="517"/>
                </a:lnTo>
                <a:lnTo>
                  <a:pt x="534" y="524"/>
                </a:lnTo>
                <a:lnTo>
                  <a:pt x="485" y="527"/>
                </a:lnTo>
                <a:lnTo>
                  <a:pt x="436" y="524"/>
                </a:lnTo>
                <a:lnTo>
                  <a:pt x="389" y="517"/>
                </a:lnTo>
                <a:lnTo>
                  <a:pt x="343" y="505"/>
                </a:lnTo>
                <a:lnTo>
                  <a:pt x="299" y="489"/>
                </a:lnTo>
                <a:lnTo>
                  <a:pt x="257" y="469"/>
                </a:lnTo>
                <a:lnTo>
                  <a:pt x="218" y="445"/>
                </a:lnTo>
                <a:lnTo>
                  <a:pt x="147" y="387"/>
                </a:lnTo>
                <a:lnTo>
                  <a:pt x="89" y="316"/>
                </a:lnTo>
                <a:lnTo>
                  <a:pt x="65" y="277"/>
                </a:lnTo>
                <a:lnTo>
                  <a:pt x="45" y="235"/>
                </a:lnTo>
                <a:lnTo>
                  <a:pt x="29" y="191"/>
                </a:lnTo>
                <a:lnTo>
                  <a:pt x="17" y="145"/>
                </a:lnTo>
                <a:lnTo>
                  <a:pt x="10" y="98"/>
                </a:lnTo>
                <a:lnTo>
                  <a:pt x="7" y="49"/>
                </a:lnTo>
                <a:lnTo>
                  <a:pt x="10" y="0"/>
                </a:lnTo>
              </a:path>
            </a:pathLst>
          </a:custGeom>
          <a:noFill/>
          <a:ln w="9525" cap="flat">
            <a:solidFill>
              <a:srgbClr val="69C0E2">
                <a:alpha val="100000"/>
              </a:srgbClr>
            </a:solidFill>
            <a:prstDash val="dash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76" name="path"/>
          <p:cNvSpPr/>
          <p:nvPr/>
        </p:nvSpPr>
        <p:spPr>
          <a:xfrm>
            <a:off x="982592" y="3807841"/>
            <a:ext cx="616775" cy="339654"/>
          </a:xfrm>
          <a:custGeom>
            <a:avLst/>
            <a:gdLst/>
            <a:ahLst/>
            <a:cxnLst/>
            <a:rect l="0" t="0" r="0" b="0"/>
            <a:pathLst>
              <a:path w="971" h="534">
                <a:moveTo>
                  <a:pt x="961" y="0"/>
                </a:moveTo>
                <a:lnTo>
                  <a:pt x="963" y="49"/>
                </a:lnTo>
                <a:lnTo>
                  <a:pt x="961" y="97"/>
                </a:lnTo>
                <a:lnTo>
                  <a:pt x="954" y="145"/>
                </a:lnTo>
                <a:lnTo>
                  <a:pt x="942" y="191"/>
                </a:lnTo>
                <a:lnTo>
                  <a:pt x="926" y="235"/>
                </a:lnTo>
                <a:lnTo>
                  <a:pt x="906" y="277"/>
                </a:lnTo>
                <a:lnTo>
                  <a:pt x="881" y="316"/>
                </a:lnTo>
                <a:lnTo>
                  <a:pt x="823" y="386"/>
                </a:lnTo>
                <a:lnTo>
                  <a:pt x="753" y="445"/>
                </a:lnTo>
                <a:lnTo>
                  <a:pt x="713" y="469"/>
                </a:lnTo>
                <a:lnTo>
                  <a:pt x="671" y="489"/>
                </a:lnTo>
                <a:lnTo>
                  <a:pt x="627" y="505"/>
                </a:lnTo>
                <a:lnTo>
                  <a:pt x="582" y="517"/>
                </a:lnTo>
                <a:lnTo>
                  <a:pt x="534" y="524"/>
                </a:lnTo>
                <a:lnTo>
                  <a:pt x="485" y="527"/>
                </a:lnTo>
                <a:lnTo>
                  <a:pt x="436" y="524"/>
                </a:lnTo>
                <a:lnTo>
                  <a:pt x="389" y="517"/>
                </a:lnTo>
                <a:lnTo>
                  <a:pt x="343" y="505"/>
                </a:lnTo>
                <a:lnTo>
                  <a:pt x="299" y="489"/>
                </a:lnTo>
                <a:lnTo>
                  <a:pt x="257" y="469"/>
                </a:lnTo>
                <a:lnTo>
                  <a:pt x="218" y="445"/>
                </a:lnTo>
                <a:lnTo>
                  <a:pt x="147" y="386"/>
                </a:lnTo>
                <a:lnTo>
                  <a:pt x="89" y="316"/>
                </a:lnTo>
                <a:lnTo>
                  <a:pt x="65" y="277"/>
                </a:lnTo>
                <a:lnTo>
                  <a:pt x="44" y="235"/>
                </a:lnTo>
                <a:lnTo>
                  <a:pt x="29" y="191"/>
                </a:lnTo>
                <a:lnTo>
                  <a:pt x="17" y="145"/>
                </a:lnTo>
                <a:lnTo>
                  <a:pt x="10" y="97"/>
                </a:lnTo>
                <a:lnTo>
                  <a:pt x="7" y="48"/>
                </a:lnTo>
                <a:lnTo>
                  <a:pt x="10" y="0"/>
                </a:lnTo>
              </a:path>
            </a:pathLst>
          </a:custGeom>
          <a:noFill/>
          <a:ln w="9525" cap="flat">
            <a:solidFill>
              <a:srgbClr val="69C0E2">
                <a:alpha val="100000"/>
              </a:srgbClr>
            </a:solidFill>
            <a:prstDash val="dash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78" name="path"/>
          <p:cNvSpPr/>
          <p:nvPr/>
        </p:nvSpPr>
        <p:spPr>
          <a:xfrm>
            <a:off x="40767" y="3807084"/>
            <a:ext cx="615156" cy="338761"/>
          </a:xfrm>
          <a:custGeom>
            <a:avLst/>
            <a:gdLst/>
            <a:ahLst/>
            <a:cxnLst/>
            <a:rect l="0" t="0" r="0" b="0"/>
            <a:pathLst>
              <a:path w="968" h="533">
                <a:moveTo>
                  <a:pt x="958" y="0"/>
                </a:moveTo>
                <a:lnTo>
                  <a:pt x="961" y="49"/>
                </a:lnTo>
                <a:lnTo>
                  <a:pt x="958" y="97"/>
                </a:lnTo>
                <a:lnTo>
                  <a:pt x="951" y="144"/>
                </a:lnTo>
                <a:lnTo>
                  <a:pt x="939" y="190"/>
                </a:lnTo>
                <a:lnTo>
                  <a:pt x="923" y="234"/>
                </a:lnTo>
                <a:lnTo>
                  <a:pt x="903" y="276"/>
                </a:lnTo>
                <a:lnTo>
                  <a:pt x="879" y="315"/>
                </a:lnTo>
                <a:lnTo>
                  <a:pt x="821" y="386"/>
                </a:lnTo>
                <a:lnTo>
                  <a:pt x="751" y="444"/>
                </a:lnTo>
                <a:lnTo>
                  <a:pt x="711" y="468"/>
                </a:lnTo>
                <a:lnTo>
                  <a:pt x="669" y="488"/>
                </a:lnTo>
                <a:lnTo>
                  <a:pt x="625" y="504"/>
                </a:lnTo>
                <a:lnTo>
                  <a:pt x="580" y="516"/>
                </a:lnTo>
                <a:lnTo>
                  <a:pt x="533" y="523"/>
                </a:lnTo>
                <a:lnTo>
                  <a:pt x="484" y="525"/>
                </a:lnTo>
                <a:lnTo>
                  <a:pt x="435" y="523"/>
                </a:lnTo>
                <a:lnTo>
                  <a:pt x="388" y="516"/>
                </a:lnTo>
                <a:lnTo>
                  <a:pt x="342" y="504"/>
                </a:lnTo>
                <a:lnTo>
                  <a:pt x="298" y="488"/>
                </a:lnTo>
                <a:lnTo>
                  <a:pt x="257" y="468"/>
                </a:lnTo>
                <a:lnTo>
                  <a:pt x="217" y="444"/>
                </a:lnTo>
                <a:lnTo>
                  <a:pt x="147" y="386"/>
                </a:lnTo>
                <a:lnTo>
                  <a:pt x="88" y="315"/>
                </a:lnTo>
                <a:lnTo>
                  <a:pt x="65" y="276"/>
                </a:lnTo>
                <a:lnTo>
                  <a:pt x="44" y="234"/>
                </a:lnTo>
                <a:lnTo>
                  <a:pt x="29" y="190"/>
                </a:lnTo>
                <a:lnTo>
                  <a:pt x="17" y="144"/>
                </a:lnTo>
                <a:lnTo>
                  <a:pt x="10" y="97"/>
                </a:lnTo>
                <a:lnTo>
                  <a:pt x="7" y="48"/>
                </a:lnTo>
                <a:lnTo>
                  <a:pt x="10" y="0"/>
                </a:lnTo>
              </a:path>
            </a:pathLst>
          </a:custGeom>
          <a:noFill/>
          <a:ln w="9525" cap="flat">
            <a:solidFill>
              <a:srgbClr val="69C0E2">
                <a:alpha val="100000"/>
              </a:srgbClr>
            </a:solidFill>
            <a:prstDash val="dash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80" name="path"/>
          <p:cNvSpPr/>
          <p:nvPr/>
        </p:nvSpPr>
        <p:spPr>
          <a:xfrm>
            <a:off x="93523" y="3583450"/>
            <a:ext cx="1452696" cy="139215"/>
          </a:xfrm>
          <a:custGeom>
            <a:avLst/>
            <a:gdLst/>
            <a:ahLst/>
            <a:cxnLst/>
            <a:rect l="0" t="0" r="0" b="0"/>
            <a:pathLst>
              <a:path w="2287" h="219">
                <a:moveTo>
                  <a:pt x="2153" y="6"/>
                </a:moveTo>
                <a:lnTo>
                  <a:pt x="2223" y="64"/>
                </a:lnTo>
                <a:lnTo>
                  <a:pt x="2281" y="135"/>
                </a:lnTo>
                <a:moveTo>
                  <a:pt x="1489" y="135"/>
                </a:moveTo>
                <a:lnTo>
                  <a:pt x="1547" y="64"/>
                </a:lnTo>
                <a:lnTo>
                  <a:pt x="1618" y="6"/>
                </a:lnTo>
                <a:moveTo>
                  <a:pt x="668" y="5"/>
                </a:moveTo>
                <a:lnTo>
                  <a:pt x="738" y="64"/>
                </a:lnTo>
                <a:lnTo>
                  <a:pt x="796" y="134"/>
                </a:lnTo>
                <a:lnTo>
                  <a:pt x="820" y="173"/>
                </a:lnTo>
                <a:lnTo>
                  <a:pt x="840" y="215"/>
                </a:lnTo>
                <a:moveTo>
                  <a:pt x="5" y="134"/>
                </a:moveTo>
                <a:lnTo>
                  <a:pt x="64" y="64"/>
                </a:lnTo>
                <a:lnTo>
                  <a:pt x="134" y="5"/>
                </a:lnTo>
              </a:path>
            </a:pathLst>
          </a:custGeom>
          <a:noFill/>
          <a:ln w="9525" cap="flat">
            <a:solidFill>
              <a:srgbClr val="69C0E2">
                <a:alpha val="100000"/>
              </a:srgbClr>
            </a:solidFill>
            <a:prstDash val="dash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82" name="textbox 382"/>
          <p:cNvSpPr/>
          <p:nvPr/>
        </p:nvSpPr>
        <p:spPr>
          <a:xfrm>
            <a:off x="7351369" y="1981733"/>
            <a:ext cx="1548130" cy="15875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9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校园重型一体柜系列T-H3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20S</a:t>
            </a:r>
            <a:endParaRPr lang="en-US" altLang="en-US" sz="900" dirty="0"/>
          </a:p>
        </p:txBody>
      </p:sp>
      <p:sp>
        <p:nvSpPr>
          <p:cNvPr id="384" name="path"/>
          <p:cNvSpPr/>
          <p:nvPr/>
        </p:nvSpPr>
        <p:spPr>
          <a:xfrm>
            <a:off x="9712190" y="3530669"/>
            <a:ext cx="634886" cy="287680"/>
          </a:xfrm>
          <a:custGeom>
            <a:avLst/>
            <a:gdLst/>
            <a:ahLst/>
            <a:cxnLst/>
            <a:rect l="0" t="0" r="0" b="0"/>
            <a:pathLst>
              <a:path w="999" h="453">
                <a:moveTo>
                  <a:pt x="499" y="7"/>
                </a:moveTo>
                <a:lnTo>
                  <a:pt x="550" y="10"/>
                </a:lnTo>
                <a:lnTo>
                  <a:pt x="599" y="17"/>
                </a:lnTo>
                <a:lnTo>
                  <a:pt x="647" y="29"/>
                </a:lnTo>
                <a:lnTo>
                  <a:pt x="692" y="46"/>
                </a:lnTo>
                <a:lnTo>
                  <a:pt x="736" y="67"/>
                </a:lnTo>
                <a:lnTo>
                  <a:pt x="776" y="92"/>
                </a:lnTo>
                <a:lnTo>
                  <a:pt x="850" y="152"/>
                </a:lnTo>
                <a:lnTo>
                  <a:pt x="910" y="225"/>
                </a:lnTo>
                <a:lnTo>
                  <a:pt x="935" y="266"/>
                </a:lnTo>
                <a:lnTo>
                  <a:pt x="956" y="309"/>
                </a:lnTo>
                <a:lnTo>
                  <a:pt x="972" y="355"/>
                </a:lnTo>
                <a:lnTo>
                  <a:pt x="984" y="402"/>
                </a:lnTo>
                <a:lnTo>
                  <a:pt x="992" y="451"/>
                </a:lnTo>
                <a:moveTo>
                  <a:pt x="7" y="451"/>
                </a:moveTo>
                <a:lnTo>
                  <a:pt x="15" y="402"/>
                </a:lnTo>
                <a:lnTo>
                  <a:pt x="27" y="355"/>
                </a:lnTo>
                <a:lnTo>
                  <a:pt x="43" y="309"/>
                </a:lnTo>
                <a:lnTo>
                  <a:pt x="64" y="266"/>
                </a:lnTo>
                <a:lnTo>
                  <a:pt x="89" y="225"/>
                </a:lnTo>
                <a:lnTo>
                  <a:pt x="149" y="152"/>
                </a:lnTo>
                <a:lnTo>
                  <a:pt x="223" y="92"/>
                </a:lnTo>
                <a:lnTo>
                  <a:pt x="263" y="67"/>
                </a:lnTo>
                <a:lnTo>
                  <a:pt x="307" y="46"/>
                </a:lnTo>
                <a:lnTo>
                  <a:pt x="352" y="29"/>
                </a:lnTo>
                <a:lnTo>
                  <a:pt x="400" y="17"/>
                </a:lnTo>
                <a:lnTo>
                  <a:pt x="449" y="10"/>
                </a:lnTo>
                <a:lnTo>
                  <a:pt x="499" y="7"/>
                </a:lnTo>
              </a:path>
            </a:pathLst>
          </a:custGeom>
          <a:noFill/>
          <a:ln w="9525" cap="flat">
            <a:solidFill>
              <a:srgbClr val="69C0E2">
                <a:alpha val="100000"/>
              </a:srgbClr>
            </a:solidFill>
            <a:prstDash val="dash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86" name="path"/>
          <p:cNvSpPr/>
          <p:nvPr/>
        </p:nvSpPr>
        <p:spPr>
          <a:xfrm>
            <a:off x="6952227" y="3530669"/>
            <a:ext cx="625361" cy="283238"/>
          </a:xfrm>
          <a:custGeom>
            <a:avLst/>
            <a:gdLst/>
            <a:ahLst/>
            <a:cxnLst/>
            <a:rect l="0" t="0" r="0" b="0"/>
            <a:pathLst>
              <a:path w="984" h="446">
                <a:moveTo>
                  <a:pt x="492" y="7"/>
                </a:moveTo>
                <a:lnTo>
                  <a:pt x="542" y="10"/>
                </a:lnTo>
                <a:lnTo>
                  <a:pt x="590" y="17"/>
                </a:lnTo>
                <a:lnTo>
                  <a:pt x="637" y="29"/>
                </a:lnTo>
                <a:lnTo>
                  <a:pt x="682" y="45"/>
                </a:lnTo>
                <a:lnTo>
                  <a:pt x="724" y="65"/>
                </a:lnTo>
                <a:lnTo>
                  <a:pt x="765" y="90"/>
                </a:lnTo>
                <a:lnTo>
                  <a:pt x="837" y="149"/>
                </a:lnTo>
                <a:lnTo>
                  <a:pt x="896" y="222"/>
                </a:lnTo>
                <a:lnTo>
                  <a:pt x="920" y="262"/>
                </a:lnTo>
                <a:lnTo>
                  <a:pt x="941" y="304"/>
                </a:lnTo>
                <a:lnTo>
                  <a:pt x="958" y="349"/>
                </a:lnTo>
                <a:lnTo>
                  <a:pt x="969" y="396"/>
                </a:lnTo>
                <a:lnTo>
                  <a:pt x="977" y="444"/>
                </a:lnTo>
                <a:moveTo>
                  <a:pt x="7" y="444"/>
                </a:moveTo>
                <a:lnTo>
                  <a:pt x="15" y="396"/>
                </a:lnTo>
                <a:lnTo>
                  <a:pt x="27" y="349"/>
                </a:lnTo>
                <a:lnTo>
                  <a:pt x="43" y="304"/>
                </a:lnTo>
                <a:lnTo>
                  <a:pt x="64" y="262"/>
                </a:lnTo>
                <a:lnTo>
                  <a:pt x="88" y="222"/>
                </a:lnTo>
                <a:lnTo>
                  <a:pt x="147" y="149"/>
                </a:lnTo>
                <a:lnTo>
                  <a:pt x="220" y="90"/>
                </a:lnTo>
                <a:lnTo>
                  <a:pt x="260" y="66"/>
                </a:lnTo>
                <a:lnTo>
                  <a:pt x="302" y="45"/>
                </a:lnTo>
                <a:lnTo>
                  <a:pt x="347" y="29"/>
                </a:lnTo>
                <a:lnTo>
                  <a:pt x="394" y="17"/>
                </a:lnTo>
                <a:lnTo>
                  <a:pt x="442" y="10"/>
                </a:lnTo>
                <a:lnTo>
                  <a:pt x="492" y="7"/>
                </a:lnTo>
              </a:path>
            </a:pathLst>
          </a:custGeom>
          <a:noFill/>
          <a:ln w="9525" cap="flat">
            <a:solidFill>
              <a:srgbClr val="69C0E2">
                <a:alpha val="100000"/>
              </a:srgbClr>
            </a:solidFill>
            <a:prstDash val="dash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88" name="path"/>
          <p:cNvSpPr/>
          <p:nvPr/>
        </p:nvSpPr>
        <p:spPr>
          <a:xfrm>
            <a:off x="8180571" y="3530670"/>
            <a:ext cx="624092" cy="283237"/>
          </a:xfrm>
          <a:custGeom>
            <a:avLst/>
            <a:gdLst/>
            <a:ahLst/>
            <a:cxnLst/>
            <a:rect l="0" t="0" r="0" b="0"/>
            <a:pathLst>
              <a:path w="982" h="446">
                <a:moveTo>
                  <a:pt x="491" y="7"/>
                </a:moveTo>
                <a:lnTo>
                  <a:pt x="541" y="10"/>
                </a:lnTo>
                <a:lnTo>
                  <a:pt x="589" y="17"/>
                </a:lnTo>
                <a:lnTo>
                  <a:pt x="636" y="29"/>
                </a:lnTo>
                <a:lnTo>
                  <a:pt x="681" y="45"/>
                </a:lnTo>
                <a:lnTo>
                  <a:pt x="723" y="66"/>
                </a:lnTo>
                <a:lnTo>
                  <a:pt x="763" y="90"/>
                </a:lnTo>
                <a:lnTo>
                  <a:pt x="835" y="149"/>
                </a:lnTo>
                <a:lnTo>
                  <a:pt x="894" y="221"/>
                </a:lnTo>
                <a:lnTo>
                  <a:pt x="919" y="262"/>
                </a:lnTo>
                <a:lnTo>
                  <a:pt x="940" y="304"/>
                </a:lnTo>
                <a:lnTo>
                  <a:pt x="956" y="349"/>
                </a:lnTo>
                <a:lnTo>
                  <a:pt x="967" y="396"/>
                </a:lnTo>
                <a:lnTo>
                  <a:pt x="975" y="444"/>
                </a:lnTo>
                <a:moveTo>
                  <a:pt x="7" y="444"/>
                </a:moveTo>
                <a:lnTo>
                  <a:pt x="15" y="396"/>
                </a:lnTo>
                <a:lnTo>
                  <a:pt x="26" y="349"/>
                </a:lnTo>
                <a:lnTo>
                  <a:pt x="43" y="304"/>
                </a:lnTo>
                <a:lnTo>
                  <a:pt x="63" y="262"/>
                </a:lnTo>
                <a:lnTo>
                  <a:pt x="88" y="221"/>
                </a:lnTo>
                <a:lnTo>
                  <a:pt x="147" y="149"/>
                </a:lnTo>
                <a:lnTo>
                  <a:pt x="219" y="90"/>
                </a:lnTo>
                <a:lnTo>
                  <a:pt x="259" y="66"/>
                </a:lnTo>
                <a:lnTo>
                  <a:pt x="302" y="45"/>
                </a:lnTo>
                <a:lnTo>
                  <a:pt x="347" y="29"/>
                </a:lnTo>
                <a:lnTo>
                  <a:pt x="393" y="17"/>
                </a:lnTo>
                <a:lnTo>
                  <a:pt x="442" y="10"/>
                </a:lnTo>
                <a:lnTo>
                  <a:pt x="491" y="7"/>
                </a:lnTo>
              </a:path>
            </a:pathLst>
          </a:custGeom>
          <a:noFill/>
          <a:ln w="9525" cap="flat">
            <a:solidFill>
              <a:srgbClr val="69C0E2">
                <a:alpha val="100000"/>
              </a:srgbClr>
            </a:solidFill>
            <a:prstDash val="dash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90" name="path"/>
          <p:cNvSpPr/>
          <p:nvPr/>
        </p:nvSpPr>
        <p:spPr>
          <a:xfrm>
            <a:off x="5809227" y="3530670"/>
            <a:ext cx="624091" cy="283237"/>
          </a:xfrm>
          <a:custGeom>
            <a:avLst/>
            <a:gdLst/>
            <a:ahLst/>
            <a:cxnLst/>
            <a:rect l="0" t="0" r="0" b="0"/>
            <a:pathLst>
              <a:path w="982" h="446">
                <a:moveTo>
                  <a:pt x="491" y="7"/>
                </a:moveTo>
                <a:lnTo>
                  <a:pt x="541" y="10"/>
                </a:lnTo>
                <a:lnTo>
                  <a:pt x="589" y="17"/>
                </a:lnTo>
                <a:lnTo>
                  <a:pt x="636" y="29"/>
                </a:lnTo>
                <a:lnTo>
                  <a:pt x="681" y="45"/>
                </a:lnTo>
                <a:lnTo>
                  <a:pt x="723" y="66"/>
                </a:lnTo>
                <a:lnTo>
                  <a:pt x="763" y="90"/>
                </a:lnTo>
                <a:lnTo>
                  <a:pt x="835" y="149"/>
                </a:lnTo>
                <a:lnTo>
                  <a:pt x="894" y="221"/>
                </a:lnTo>
                <a:lnTo>
                  <a:pt x="919" y="262"/>
                </a:lnTo>
                <a:lnTo>
                  <a:pt x="940" y="304"/>
                </a:lnTo>
                <a:lnTo>
                  <a:pt x="956" y="349"/>
                </a:lnTo>
                <a:lnTo>
                  <a:pt x="967" y="396"/>
                </a:lnTo>
                <a:lnTo>
                  <a:pt x="975" y="444"/>
                </a:lnTo>
                <a:moveTo>
                  <a:pt x="7" y="444"/>
                </a:moveTo>
                <a:lnTo>
                  <a:pt x="15" y="396"/>
                </a:lnTo>
                <a:lnTo>
                  <a:pt x="26" y="349"/>
                </a:lnTo>
                <a:lnTo>
                  <a:pt x="43" y="304"/>
                </a:lnTo>
                <a:lnTo>
                  <a:pt x="63" y="262"/>
                </a:lnTo>
                <a:lnTo>
                  <a:pt x="88" y="221"/>
                </a:lnTo>
                <a:lnTo>
                  <a:pt x="147" y="149"/>
                </a:lnTo>
                <a:lnTo>
                  <a:pt x="219" y="90"/>
                </a:lnTo>
                <a:lnTo>
                  <a:pt x="259" y="66"/>
                </a:lnTo>
                <a:lnTo>
                  <a:pt x="302" y="45"/>
                </a:lnTo>
                <a:lnTo>
                  <a:pt x="347" y="29"/>
                </a:lnTo>
                <a:lnTo>
                  <a:pt x="393" y="17"/>
                </a:lnTo>
                <a:lnTo>
                  <a:pt x="442" y="10"/>
                </a:lnTo>
                <a:lnTo>
                  <a:pt x="491" y="7"/>
                </a:lnTo>
              </a:path>
            </a:pathLst>
          </a:custGeom>
          <a:noFill/>
          <a:ln w="9525" cap="flat">
            <a:solidFill>
              <a:srgbClr val="69C0E2">
                <a:alpha val="100000"/>
              </a:srgbClr>
            </a:solidFill>
            <a:prstDash val="dash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92" name="path"/>
          <p:cNvSpPr/>
          <p:nvPr/>
        </p:nvSpPr>
        <p:spPr>
          <a:xfrm>
            <a:off x="3558273" y="3530670"/>
            <a:ext cx="613435" cy="278117"/>
          </a:xfrm>
          <a:custGeom>
            <a:avLst/>
            <a:gdLst/>
            <a:ahLst/>
            <a:cxnLst/>
            <a:rect l="0" t="0" r="0" b="0"/>
            <a:pathLst>
              <a:path w="966" h="437">
                <a:moveTo>
                  <a:pt x="483" y="7"/>
                </a:moveTo>
                <a:lnTo>
                  <a:pt x="531" y="10"/>
                </a:lnTo>
                <a:lnTo>
                  <a:pt x="579" y="17"/>
                </a:lnTo>
                <a:lnTo>
                  <a:pt x="625" y="29"/>
                </a:lnTo>
                <a:lnTo>
                  <a:pt x="669" y="45"/>
                </a:lnTo>
                <a:lnTo>
                  <a:pt x="711" y="65"/>
                </a:lnTo>
                <a:lnTo>
                  <a:pt x="750" y="89"/>
                </a:lnTo>
                <a:lnTo>
                  <a:pt x="820" y="147"/>
                </a:lnTo>
                <a:lnTo>
                  <a:pt x="879" y="218"/>
                </a:lnTo>
                <a:lnTo>
                  <a:pt x="903" y="257"/>
                </a:lnTo>
                <a:lnTo>
                  <a:pt x="923" y="299"/>
                </a:lnTo>
                <a:lnTo>
                  <a:pt x="939" y="343"/>
                </a:lnTo>
                <a:lnTo>
                  <a:pt x="951" y="389"/>
                </a:lnTo>
                <a:lnTo>
                  <a:pt x="958" y="436"/>
                </a:lnTo>
                <a:moveTo>
                  <a:pt x="7" y="436"/>
                </a:moveTo>
                <a:lnTo>
                  <a:pt x="14" y="389"/>
                </a:lnTo>
                <a:lnTo>
                  <a:pt x="26" y="343"/>
                </a:lnTo>
                <a:lnTo>
                  <a:pt x="42" y="299"/>
                </a:lnTo>
                <a:lnTo>
                  <a:pt x="62" y="257"/>
                </a:lnTo>
                <a:lnTo>
                  <a:pt x="86" y="218"/>
                </a:lnTo>
                <a:lnTo>
                  <a:pt x="144" y="147"/>
                </a:lnTo>
                <a:lnTo>
                  <a:pt x="215" y="89"/>
                </a:lnTo>
                <a:lnTo>
                  <a:pt x="255" y="65"/>
                </a:lnTo>
                <a:lnTo>
                  <a:pt x="297" y="45"/>
                </a:lnTo>
                <a:lnTo>
                  <a:pt x="340" y="29"/>
                </a:lnTo>
                <a:lnTo>
                  <a:pt x="386" y="17"/>
                </a:lnTo>
                <a:lnTo>
                  <a:pt x="434" y="10"/>
                </a:lnTo>
                <a:lnTo>
                  <a:pt x="483" y="7"/>
                </a:lnTo>
              </a:path>
            </a:pathLst>
          </a:custGeom>
          <a:noFill/>
          <a:ln w="9525" cap="flat">
            <a:solidFill>
              <a:srgbClr val="69C0E2">
                <a:alpha val="100000"/>
              </a:srgbClr>
            </a:solidFill>
            <a:prstDash val="dash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94" name="path"/>
          <p:cNvSpPr/>
          <p:nvPr/>
        </p:nvSpPr>
        <p:spPr>
          <a:xfrm>
            <a:off x="2140953" y="3530670"/>
            <a:ext cx="613435" cy="278117"/>
          </a:xfrm>
          <a:custGeom>
            <a:avLst/>
            <a:gdLst/>
            <a:ahLst/>
            <a:cxnLst/>
            <a:rect l="0" t="0" r="0" b="0"/>
            <a:pathLst>
              <a:path w="966" h="437">
                <a:moveTo>
                  <a:pt x="483" y="7"/>
                </a:moveTo>
                <a:lnTo>
                  <a:pt x="531" y="10"/>
                </a:lnTo>
                <a:lnTo>
                  <a:pt x="579" y="17"/>
                </a:lnTo>
                <a:lnTo>
                  <a:pt x="625" y="29"/>
                </a:lnTo>
                <a:lnTo>
                  <a:pt x="669" y="45"/>
                </a:lnTo>
                <a:lnTo>
                  <a:pt x="711" y="65"/>
                </a:lnTo>
                <a:lnTo>
                  <a:pt x="750" y="89"/>
                </a:lnTo>
                <a:lnTo>
                  <a:pt x="820" y="147"/>
                </a:lnTo>
                <a:lnTo>
                  <a:pt x="879" y="218"/>
                </a:lnTo>
                <a:lnTo>
                  <a:pt x="903" y="257"/>
                </a:lnTo>
                <a:lnTo>
                  <a:pt x="923" y="299"/>
                </a:lnTo>
                <a:lnTo>
                  <a:pt x="939" y="343"/>
                </a:lnTo>
                <a:lnTo>
                  <a:pt x="951" y="389"/>
                </a:lnTo>
                <a:lnTo>
                  <a:pt x="958" y="436"/>
                </a:lnTo>
                <a:moveTo>
                  <a:pt x="7" y="436"/>
                </a:moveTo>
                <a:lnTo>
                  <a:pt x="14" y="389"/>
                </a:lnTo>
                <a:lnTo>
                  <a:pt x="26" y="343"/>
                </a:lnTo>
                <a:lnTo>
                  <a:pt x="42" y="299"/>
                </a:lnTo>
                <a:lnTo>
                  <a:pt x="62" y="257"/>
                </a:lnTo>
                <a:lnTo>
                  <a:pt x="86" y="218"/>
                </a:lnTo>
                <a:lnTo>
                  <a:pt x="144" y="147"/>
                </a:lnTo>
                <a:lnTo>
                  <a:pt x="215" y="89"/>
                </a:lnTo>
                <a:lnTo>
                  <a:pt x="255" y="65"/>
                </a:lnTo>
                <a:lnTo>
                  <a:pt x="297" y="45"/>
                </a:lnTo>
                <a:lnTo>
                  <a:pt x="340" y="29"/>
                </a:lnTo>
                <a:lnTo>
                  <a:pt x="386" y="17"/>
                </a:lnTo>
                <a:lnTo>
                  <a:pt x="434" y="10"/>
                </a:lnTo>
                <a:lnTo>
                  <a:pt x="483" y="7"/>
                </a:lnTo>
              </a:path>
            </a:pathLst>
          </a:custGeom>
          <a:noFill/>
          <a:ln w="9525" cap="flat">
            <a:solidFill>
              <a:srgbClr val="69C0E2">
                <a:alpha val="100000"/>
              </a:srgbClr>
            </a:solidFill>
            <a:prstDash val="dash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96" name="textbox 396"/>
          <p:cNvSpPr/>
          <p:nvPr/>
        </p:nvSpPr>
        <p:spPr>
          <a:xfrm>
            <a:off x="5115750" y="2048789"/>
            <a:ext cx="1370964" cy="15938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900" b="1" kern="0" spc="-5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随着校园生活的不断丰</a:t>
            </a:r>
            <a:r>
              <a:rPr sz="900" b="1" kern="0" spc="-6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富，</a:t>
            </a:r>
            <a:endParaRPr lang="en-US" altLang="en-US" sz="900" dirty="0"/>
          </a:p>
        </p:txBody>
      </p:sp>
      <p:sp>
        <p:nvSpPr>
          <p:cNvPr id="398" name="path"/>
          <p:cNvSpPr/>
          <p:nvPr/>
        </p:nvSpPr>
        <p:spPr>
          <a:xfrm>
            <a:off x="4667745" y="3530670"/>
            <a:ext cx="306971" cy="278117"/>
          </a:xfrm>
          <a:custGeom>
            <a:avLst/>
            <a:gdLst/>
            <a:ahLst/>
            <a:cxnLst/>
            <a:rect l="0" t="0" r="0" b="0"/>
            <a:pathLst>
              <a:path w="483" h="437">
                <a:moveTo>
                  <a:pt x="7" y="436"/>
                </a:moveTo>
                <a:lnTo>
                  <a:pt x="14" y="389"/>
                </a:lnTo>
                <a:lnTo>
                  <a:pt x="26" y="343"/>
                </a:lnTo>
                <a:lnTo>
                  <a:pt x="42" y="299"/>
                </a:lnTo>
                <a:lnTo>
                  <a:pt x="62" y="257"/>
                </a:lnTo>
                <a:lnTo>
                  <a:pt x="86" y="218"/>
                </a:lnTo>
                <a:lnTo>
                  <a:pt x="144" y="147"/>
                </a:lnTo>
                <a:lnTo>
                  <a:pt x="215" y="89"/>
                </a:lnTo>
                <a:lnTo>
                  <a:pt x="255" y="65"/>
                </a:lnTo>
                <a:lnTo>
                  <a:pt x="297" y="45"/>
                </a:lnTo>
                <a:lnTo>
                  <a:pt x="340" y="29"/>
                </a:lnTo>
                <a:lnTo>
                  <a:pt x="386" y="17"/>
                </a:lnTo>
                <a:lnTo>
                  <a:pt x="434" y="10"/>
                </a:lnTo>
                <a:lnTo>
                  <a:pt x="483" y="7"/>
                </a:lnTo>
              </a:path>
            </a:pathLst>
          </a:custGeom>
          <a:noFill/>
          <a:ln w="9525" cap="flat">
            <a:solidFill>
              <a:srgbClr val="69C0E2">
                <a:alpha val="100000"/>
              </a:srgbClr>
            </a:solidFill>
            <a:prstDash val="dash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00" name="path"/>
          <p:cNvSpPr/>
          <p:nvPr/>
        </p:nvSpPr>
        <p:spPr>
          <a:xfrm>
            <a:off x="176463" y="3530670"/>
            <a:ext cx="1286901" cy="60889"/>
          </a:xfrm>
          <a:custGeom>
            <a:avLst/>
            <a:gdLst/>
            <a:ahLst/>
            <a:cxnLst/>
            <a:rect l="0" t="0" r="0" b="0"/>
            <a:pathLst>
              <a:path w="2026" h="95">
                <a:moveTo>
                  <a:pt x="1755" y="7"/>
                </a:moveTo>
                <a:lnTo>
                  <a:pt x="1803" y="10"/>
                </a:lnTo>
                <a:lnTo>
                  <a:pt x="1851" y="17"/>
                </a:lnTo>
                <a:lnTo>
                  <a:pt x="1897" y="29"/>
                </a:lnTo>
                <a:lnTo>
                  <a:pt x="1941" y="45"/>
                </a:lnTo>
                <a:lnTo>
                  <a:pt x="1983" y="65"/>
                </a:lnTo>
                <a:lnTo>
                  <a:pt x="2022" y="89"/>
                </a:lnTo>
                <a:moveTo>
                  <a:pt x="1487" y="89"/>
                </a:moveTo>
                <a:lnTo>
                  <a:pt x="1527" y="65"/>
                </a:lnTo>
                <a:lnTo>
                  <a:pt x="1569" y="45"/>
                </a:lnTo>
                <a:lnTo>
                  <a:pt x="1612" y="29"/>
                </a:lnTo>
                <a:lnTo>
                  <a:pt x="1658" y="17"/>
                </a:lnTo>
                <a:lnTo>
                  <a:pt x="1706" y="10"/>
                </a:lnTo>
                <a:lnTo>
                  <a:pt x="1755" y="7"/>
                </a:lnTo>
                <a:moveTo>
                  <a:pt x="270" y="7"/>
                </a:moveTo>
                <a:lnTo>
                  <a:pt x="319" y="10"/>
                </a:lnTo>
                <a:lnTo>
                  <a:pt x="366" y="17"/>
                </a:lnTo>
                <a:lnTo>
                  <a:pt x="412" y="29"/>
                </a:lnTo>
                <a:lnTo>
                  <a:pt x="456" y="45"/>
                </a:lnTo>
                <a:lnTo>
                  <a:pt x="497" y="65"/>
                </a:lnTo>
                <a:lnTo>
                  <a:pt x="537" y="88"/>
                </a:lnTo>
                <a:moveTo>
                  <a:pt x="3" y="88"/>
                </a:moveTo>
                <a:lnTo>
                  <a:pt x="43" y="65"/>
                </a:lnTo>
                <a:lnTo>
                  <a:pt x="85" y="45"/>
                </a:lnTo>
                <a:lnTo>
                  <a:pt x="129" y="29"/>
                </a:lnTo>
                <a:lnTo>
                  <a:pt x="174" y="17"/>
                </a:lnTo>
                <a:lnTo>
                  <a:pt x="221" y="10"/>
                </a:lnTo>
                <a:lnTo>
                  <a:pt x="270" y="7"/>
                </a:lnTo>
              </a:path>
            </a:pathLst>
          </a:custGeom>
          <a:noFill/>
          <a:ln w="9525" cap="flat">
            <a:solidFill>
              <a:srgbClr val="69C0E2">
                <a:alpha val="100000"/>
              </a:srgbClr>
            </a:solidFill>
            <a:prstDash val="dash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02" name="path"/>
          <p:cNvSpPr/>
          <p:nvPr/>
        </p:nvSpPr>
        <p:spPr>
          <a:xfrm>
            <a:off x="4974209" y="3530670"/>
            <a:ext cx="302421" cy="248405"/>
          </a:xfrm>
          <a:custGeom>
            <a:avLst/>
            <a:gdLst/>
            <a:ahLst/>
            <a:cxnLst/>
            <a:rect l="0" t="0" r="0" b="0"/>
            <a:pathLst>
              <a:path w="476" h="391">
                <a:moveTo>
                  <a:pt x="0" y="7"/>
                </a:moveTo>
                <a:lnTo>
                  <a:pt x="49" y="10"/>
                </a:lnTo>
                <a:lnTo>
                  <a:pt x="96" y="17"/>
                </a:lnTo>
                <a:lnTo>
                  <a:pt x="142" y="29"/>
                </a:lnTo>
                <a:lnTo>
                  <a:pt x="186" y="45"/>
                </a:lnTo>
                <a:lnTo>
                  <a:pt x="228" y="65"/>
                </a:lnTo>
                <a:lnTo>
                  <a:pt x="267" y="89"/>
                </a:lnTo>
                <a:lnTo>
                  <a:pt x="338" y="147"/>
                </a:lnTo>
                <a:lnTo>
                  <a:pt x="396" y="218"/>
                </a:lnTo>
                <a:lnTo>
                  <a:pt x="420" y="257"/>
                </a:lnTo>
                <a:lnTo>
                  <a:pt x="440" y="299"/>
                </a:lnTo>
                <a:lnTo>
                  <a:pt x="456" y="343"/>
                </a:lnTo>
                <a:lnTo>
                  <a:pt x="468" y="389"/>
                </a:lnTo>
              </a:path>
            </a:pathLst>
          </a:custGeom>
          <a:noFill/>
          <a:ln w="9525" cap="flat">
            <a:solidFill>
              <a:srgbClr val="69C0E2">
                <a:alpha val="100000"/>
              </a:srgbClr>
            </a:solidFill>
            <a:prstDash val="dash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04" name="textbox 404"/>
          <p:cNvSpPr/>
          <p:nvPr/>
        </p:nvSpPr>
        <p:spPr>
          <a:xfrm>
            <a:off x="5116754" y="3297625"/>
            <a:ext cx="506094" cy="1905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2018年</a:t>
            </a:r>
            <a:endParaRPr lang="en-US" altLang="en-US" sz="1100" dirty="0"/>
          </a:p>
        </p:txBody>
      </p:sp>
      <p:sp>
        <p:nvSpPr>
          <p:cNvPr id="406" name="textbox 406"/>
          <p:cNvSpPr/>
          <p:nvPr/>
        </p:nvSpPr>
        <p:spPr>
          <a:xfrm>
            <a:off x="2612187" y="3305752"/>
            <a:ext cx="506094" cy="1905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2015年</a:t>
            </a:r>
            <a:endParaRPr lang="en-US" altLang="en-US" sz="1100" dirty="0"/>
          </a:p>
        </p:txBody>
      </p:sp>
      <p:sp>
        <p:nvSpPr>
          <p:cNvPr id="408" name="textbox 408"/>
          <p:cNvSpPr/>
          <p:nvPr/>
        </p:nvSpPr>
        <p:spPr>
          <a:xfrm>
            <a:off x="6262167" y="4286320"/>
            <a:ext cx="506094" cy="1905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2019年</a:t>
            </a:r>
            <a:endParaRPr lang="en-US" altLang="en-US" sz="1100" dirty="0"/>
          </a:p>
        </p:txBody>
      </p:sp>
      <p:sp>
        <p:nvSpPr>
          <p:cNvPr id="410" name="textbox 410"/>
          <p:cNvSpPr/>
          <p:nvPr/>
        </p:nvSpPr>
        <p:spPr>
          <a:xfrm>
            <a:off x="7357288" y="3230569"/>
            <a:ext cx="506094" cy="1905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2020年</a:t>
            </a:r>
            <a:endParaRPr lang="en-US" altLang="en-US" sz="1100" dirty="0"/>
          </a:p>
        </p:txBody>
      </p:sp>
      <p:sp>
        <p:nvSpPr>
          <p:cNvPr id="412" name="textbox 412"/>
          <p:cNvSpPr/>
          <p:nvPr/>
        </p:nvSpPr>
        <p:spPr>
          <a:xfrm>
            <a:off x="10116745" y="3293560"/>
            <a:ext cx="506094" cy="1905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2022年</a:t>
            </a:r>
            <a:endParaRPr lang="en-US" altLang="en-US" sz="1100" dirty="0"/>
          </a:p>
        </p:txBody>
      </p:sp>
      <p:pic>
        <p:nvPicPr>
          <p:cNvPr id="414" name="picture 4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659892" y="1053084"/>
            <a:ext cx="528827" cy="135635"/>
          </a:xfrm>
          <a:prstGeom prst="rect">
            <a:avLst/>
          </a:prstGeom>
        </p:spPr>
      </p:pic>
      <p:sp>
        <p:nvSpPr>
          <p:cNvPr id="416" name="rect"/>
          <p:cNvSpPr/>
          <p:nvPr/>
        </p:nvSpPr>
        <p:spPr>
          <a:xfrm>
            <a:off x="5267312" y="3777176"/>
            <a:ext cx="13868" cy="31611"/>
          </a:xfrm>
          <a:prstGeom prst="rect">
            <a:avLst/>
          </a:prstGeom>
          <a:solidFill>
            <a:srgbClr val="69C0E2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picture 4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pic>
        <p:nvPicPr>
          <p:cNvPr id="420" name="picture 4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320540" y="2014728"/>
            <a:ext cx="3521964" cy="2113787"/>
          </a:xfrm>
          <a:prstGeom prst="rect">
            <a:avLst/>
          </a:prstGeom>
        </p:spPr>
      </p:pic>
      <p:pic>
        <p:nvPicPr>
          <p:cNvPr id="422" name="picture 4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8205216" y="2014728"/>
            <a:ext cx="3520440" cy="2113787"/>
          </a:xfrm>
          <a:prstGeom prst="rect">
            <a:avLst/>
          </a:prstGeom>
        </p:spPr>
      </p:pic>
      <p:pic>
        <p:nvPicPr>
          <p:cNvPr id="424" name="picture 4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466344" y="2014728"/>
            <a:ext cx="3520439" cy="2113787"/>
          </a:xfrm>
          <a:prstGeom prst="rect">
            <a:avLst/>
          </a:prstGeom>
        </p:spPr>
      </p:pic>
      <p:pic>
        <p:nvPicPr>
          <p:cNvPr id="426" name="picture 4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712341" y="844603"/>
            <a:ext cx="3487930" cy="212495"/>
          </a:xfrm>
          <a:prstGeom prst="rect">
            <a:avLst/>
          </a:prstGeom>
        </p:spPr>
      </p:pic>
      <p:sp>
        <p:nvSpPr>
          <p:cNvPr id="428" name="textbox 428"/>
          <p:cNvSpPr/>
          <p:nvPr/>
        </p:nvSpPr>
        <p:spPr>
          <a:xfrm>
            <a:off x="694436" y="391515"/>
            <a:ext cx="3532504" cy="55943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5000"/>
              </a:lnSpc>
            </a:pPr>
            <a:endParaRPr lang="en-US" altLang="en-US" sz="100" dirty="0"/>
          </a:p>
          <a:p>
            <a:pPr algn="r" rtl="0" eaLnBrk="0">
              <a:lnSpc>
                <a:spcPct val="97000"/>
              </a:lnSpc>
            </a:pPr>
            <a:r>
              <a:rPr sz="3600" b="1" kern="0" spc="-1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</a:t>
            </a:r>
            <a:r>
              <a:rPr sz="3600" b="1" kern="0" spc="1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600" b="1" kern="0" spc="-1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们</a:t>
            </a:r>
            <a:r>
              <a:rPr sz="3600" b="1" kern="0" spc="2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600" b="1" kern="0" spc="-1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</a:t>
            </a:r>
            <a:r>
              <a:rPr sz="3600" b="1" kern="0" spc="1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600" b="1" kern="0" spc="-1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</a:t>
            </a:r>
            <a:r>
              <a:rPr sz="3600" b="1" kern="0" spc="2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600" b="1" kern="0" spc="-1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</a:t>
            </a:r>
            <a:endParaRPr lang="en-US" altLang="en-US" sz="3600" dirty="0"/>
          </a:p>
        </p:txBody>
      </p:sp>
      <p:pic>
        <p:nvPicPr>
          <p:cNvPr id="430" name="picture 4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sp>
        <p:nvSpPr>
          <p:cNvPr id="432" name="textbox 432"/>
          <p:cNvSpPr/>
          <p:nvPr/>
        </p:nvSpPr>
        <p:spPr>
          <a:xfrm>
            <a:off x="4304233" y="4912588"/>
            <a:ext cx="2155189" cy="39179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00000"/>
              </a:lnSpc>
            </a:pPr>
            <a:r>
              <a:rPr sz="2400" b="1" kern="0" spc="-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全塑移动卫生间</a:t>
            </a:r>
            <a:endParaRPr lang="en-US" altLang="en-US" sz="2400" dirty="0"/>
          </a:p>
        </p:txBody>
      </p:sp>
      <p:pic>
        <p:nvPicPr>
          <p:cNvPr id="434" name="picture 4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0" y="0"/>
            <a:ext cx="596671" cy="1185545"/>
          </a:xfrm>
          <a:prstGeom prst="rect">
            <a:avLst/>
          </a:prstGeom>
        </p:spPr>
      </p:pic>
      <p:sp>
        <p:nvSpPr>
          <p:cNvPr id="436" name="textbox 436"/>
          <p:cNvSpPr/>
          <p:nvPr/>
        </p:nvSpPr>
        <p:spPr>
          <a:xfrm>
            <a:off x="441756" y="4912588"/>
            <a:ext cx="1671954" cy="3924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00000"/>
              </a:lnSpc>
            </a:pPr>
            <a:r>
              <a:rPr sz="2400" b="1" kern="0" spc="1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全塑储物柜</a:t>
            </a:r>
            <a:endParaRPr lang="en-US" altLang="en-US" sz="2400" dirty="0"/>
          </a:p>
        </p:txBody>
      </p:sp>
      <p:sp>
        <p:nvSpPr>
          <p:cNvPr id="438" name="textbox 438"/>
          <p:cNvSpPr/>
          <p:nvPr/>
        </p:nvSpPr>
        <p:spPr>
          <a:xfrm>
            <a:off x="8172653" y="4912588"/>
            <a:ext cx="1240789" cy="3905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00000"/>
              </a:lnSpc>
            </a:pPr>
            <a:r>
              <a:rPr sz="2400" b="1" kern="0" spc="-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全塑房屋</a:t>
            </a:r>
            <a:endParaRPr lang="en-US" altLang="en-US" sz="2400" dirty="0"/>
          </a:p>
        </p:txBody>
      </p:sp>
      <p:sp>
        <p:nvSpPr>
          <p:cNvPr id="440" name="textbox 440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  <p:pic>
        <p:nvPicPr>
          <p:cNvPr id="442" name="picture 4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4335779" y="4437888"/>
            <a:ext cx="838200" cy="94487"/>
          </a:xfrm>
          <a:prstGeom prst="rect">
            <a:avLst/>
          </a:prstGeom>
        </p:spPr>
      </p:pic>
      <p:pic>
        <p:nvPicPr>
          <p:cNvPr id="444" name="picture 4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8205216" y="4437888"/>
            <a:ext cx="838200" cy="94487"/>
          </a:xfrm>
          <a:prstGeom prst="rect">
            <a:avLst/>
          </a:prstGeom>
        </p:spPr>
      </p:pic>
      <p:pic>
        <p:nvPicPr>
          <p:cNvPr id="446" name="picture 44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466344" y="4437888"/>
            <a:ext cx="838199" cy="9448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picture 4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graphicFrame>
        <p:nvGraphicFramePr>
          <p:cNvPr id="450" name="table 450"/>
          <p:cNvGraphicFramePr>
            <a:graphicFrameLocks noGrp="1"/>
          </p:cNvGraphicFramePr>
          <p:nvPr/>
        </p:nvGraphicFramePr>
        <p:xfrm>
          <a:off x="831850" y="1205229"/>
          <a:ext cx="10391140" cy="5217159"/>
        </p:xfrm>
        <a:graphic>
          <a:graphicData uri="http://schemas.openxmlformats.org/drawingml/2006/table">
            <a:tbl>
              <a:tblPr/>
              <a:tblGrid>
                <a:gridCol w="10391140"/>
              </a:tblGrid>
              <a:tr h="520445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452" name="picture 4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726691" y="1409700"/>
            <a:ext cx="8601456" cy="5006340"/>
          </a:xfrm>
          <a:prstGeom prst="rect">
            <a:avLst/>
          </a:prstGeom>
        </p:spPr>
      </p:pic>
      <p:pic>
        <p:nvPicPr>
          <p:cNvPr id="454" name="picture 4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66399" y="734568"/>
            <a:ext cx="6077078" cy="233013"/>
          </a:xfrm>
          <a:prstGeom prst="rect">
            <a:avLst/>
          </a:prstGeom>
        </p:spPr>
      </p:pic>
      <p:sp>
        <p:nvSpPr>
          <p:cNvPr id="456" name="textbox 456"/>
          <p:cNvSpPr/>
          <p:nvPr/>
        </p:nvSpPr>
        <p:spPr>
          <a:xfrm>
            <a:off x="926236" y="293979"/>
            <a:ext cx="6157595" cy="5588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lang="en-US" altLang="en-US" sz="100" dirty="0"/>
          </a:p>
          <a:p>
            <a:pPr algn="r" rtl="0" eaLnBrk="0">
              <a:lnSpc>
                <a:spcPct val="97000"/>
              </a:lnSpc>
            </a:pPr>
            <a:r>
              <a:rPr sz="36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认</a:t>
            </a:r>
            <a:r>
              <a:rPr sz="3600" b="1" kern="0" spc="10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6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识</a:t>
            </a:r>
            <a:r>
              <a:rPr sz="3600" b="1" kern="0" spc="9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6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</a:t>
            </a:r>
            <a:r>
              <a:rPr sz="3600" b="1" kern="0" spc="10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6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</a:t>
            </a:r>
            <a:r>
              <a:rPr sz="3600" b="1" kern="0" spc="9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6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代</a:t>
            </a:r>
            <a:r>
              <a:rPr sz="3600" b="1" kern="0" spc="9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6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塑</a:t>
            </a:r>
            <a:r>
              <a:rPr sz="3600" b="1" kern="0" spc="9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6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胶</a:t>
            </a:r>
            <a:r>
              <a:rPr sz="3600" b="1" kern="0" spc="9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6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制  品</a:t>
            </a:r>
            <a:endParaRPr lang="en-US" altLang="en-US" sz="3600" dirty="0"/>
          </a:p>
        </p:txBody>
      </p:sp>
      <p:pic>
        <p:nvPicPr>
          <p:cNvPr id="458" name="picture 4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sp>
        <p:nvSpPr>
          <p:cNvPr id="460" name="textbox 460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picture 46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grpSp>
        <p:nvGrpSpPr>
          <p:cNvPr id="28" name="group 28"/>
          <p:cNvGrpSpPr/>
          <p:nvPr/>
        </p:nvGrpSpPr>
        <p:grpSpPr>
          <a:xfrm rot="21600000">
            <a:off x="620261" y="1644575"/>
            <a:ext cx="7228337" cy="4965392"/>
            <a:chOff x="0" y="0"/>
            <a:chExt cx="7228337" cy="4965392"/>
          </a:xfrm>
        </p:grpSpPr>
        <p:pic>
          <p:nvPicPr>
            <p:cNvPr id="464" name="picture 46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2174834" y="0"/>
              <a:ext cx="4720421" cy="4965392"/>
            </a:xfrm>
            <a:prstGeom prst="rect">
              <a:avLst/>
            </a:prstGeom>
          </p:spPr>
        </p:pic>
        <p:sp>
          <p:nvSpPr>
            <p:cNvPr id="466" name="textbox 466"/>
            <p:cNvSpPr/>
            <p:nvPr/>
          </p:nvSpPr>
          <p:spPr>
            <a:xfrm>
              <a:off x="-12700" y="273384"/>
              <a:ext cx="2777489" cy="427291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marL="1137285" algn="l" rtl="0" eaLnBrk="0">
                <a:lnSpc>
                  <a:spcPts val="1855"/>
                </a:lnSpc>
              </a:pPr>
              <a:r>
                <a:rPr sz="1500" b="1" kern="0" spc="8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打理便捷</a:t>
              </a:r>
              <a:endParaRPr lang="en-US" altLang="en-US" sz="1500" dirty="0"/>
            </a:p>
            <a:p>
              <a:pPr marL="1138555" algn="l" rtl="0" eaLnBrk="0">
                <a:lnSpc>
                  <a:spcPts val="1280"/>
                </a:lnSpc>
                <a:spcBef>
                  <a:spcPts val="780"/>
                </a:spcBef>
              </a:pPr>
              <a:r>
                <a:rPr sz="1000" kern="0" spc="-3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平面设计，</a:t>
              </a:r>
              <a:endParaRPr lang="en-US" altLang="en-US" sz="1000" dirty="0"/>
            </a:p>
            <a:p>
              <a:pPr marL="1136650" algn="l" rtl="0" eaLnBrk="0">
                <a:lnSpc>
                  <a:spcPct val="97000"/>
                </a:lnSpc>
                <a:spcBef>
                  <a:spcPts val="710"/>
                </a:spcBef>
              </a:pPr>
              <a:r>
                <a:rPr sz="1100" kern="0" spc="-8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取缔边角残污纳垢。</a:t>
              </a:r>
              <a:endParaRPr lang="en-US" altLang="en-US" sz="1100" dirty="0"/>
            </a:p>
            <a:p>
              <a:pPr algn="l" rtl="0" eaLnBrk="0">
                <a:lnSpc>
                  <a:spcPct val="111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11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1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12000"/>
                </a:lnSpc>
              </a:pPr>
              <a:endParaRPr lang="en-US" altLang="en-US" sz="1000" dirty="0"/>
            </a:p>
            <a:p>
              <a:pPr marL="12700" algn="l" rtl="0" eaLnBrk="0">
                <a:lnSpc>
                  <a:spcPts val="1860"/>
                </a:lnSpc>
                <a:spcBef>
                  <a:spcPts val="455"/>
                </a:spcBef>
              </a:pPr>
              <a:r>
                <a:rPr sz="1500" b="1" kern="0" spc="8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细节优化</a:t>
              </a:r>
              <a:endParaRPr lang="en-US" altLang="en-US" sz="1500" dirty="0"/>
            </a:p>
            <a:p>
              <a:pPr marL="19685" algn="l" rtl="0" eaLnBrk="0">
                <a:lnSpc>
                  <a:spcPct val="97000"/>
                </a:lnSpc>
                <a:spcBef>
                  <a:spcPts val="1205"/>
                </a:spcBef>
              </a:pPr>
              <a:r>
                <a:rPr sz="1100" kern="0" spc="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防护软角设计，缓解磕</a:t>
              </a:r>
              <a:r>
                <a:rPr sz="1100" kern="0" spc="-1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碰伤害。</a:t>
              </a:r>
              <a:endParaRPr lang="en-US" altLang="en-US" sz="1100" dirty="0"/>
            </a:p>
            <a:p>
              <a:pPr marL="19685" algn="l" rtl="0" eaLnBrk="0">
                <a:lnSpc>
                  <a:spcPct val="89000"/>
                </a:lnSpc>
                <a:spcBef>
                  <a:spcPts val="695"/>
                </a:spcBef>
              </a:pPr>
              <a:r>
                <a:rPr sz="1100" kern="0" spc="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隐藏式上下板，柜间缝隙</a:t>
              </a:r>
              <a:r>
                <a:rPr sz="1100" kern="0" spc="-1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&lt;3mm，</a:t>
              </a:r>
              <a:endParaRPr lang="en-US" altLang="en-US" sz="1100" dirty="0"/>
            </a:p>
            <a:p>
              <a:pPr marL="12700" algn="l" rtl="0" eaLnBrk="0">
                <a:lnSpc>
                  <a:spcPts val="1980"/>
                </a:lnSpc>
              </a:pPr>
              <a:r>
                <a:rPr sz="1100" kern="0" spc="-7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增强整体性，更美观。</a:t>
              </a:r>
              <a:endParaRPr lang="en-US" altLang="en-US" sz="1100" dirty="0"/>
            </a:p>
            <a:p>
              <a:pPr algn="l" rtl="0" eaLnBrk="0">
                <a:lnSpc>
                  <a:spcPct val="115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15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15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16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16000"/>
                </a:lnSpc>
              </a:pPr>
              <a:endParaRPr lang="en-US" altLang="en-US" sz="1000" dirty="0"/>
            </a:p>
            <a:p>
              <a:pPr marL="977900" algn="l" rtl="0" eaLnBrk="0">
                <a:lnSpc>
                  <a:spcPts val="1855"/>
                </a:lnSpc>
                <a:spcBef>
                  <a:spcPts val="455"/>
                </a:spcBef>
              </a:pPr>
              <a:r>
                <a:rPr sz="1500" b="1" kern="0" spc="8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视觉呈现</a:t>
              </a:r>
              <a:endParaRPr lang="en-US" altLang="en-US" sz="1500" dirty="0"/>
            </a:p>
            <a:p>
              <a:pPr marL="981075" algn="l" rtl="0" eaLnBrk="0">
                <a:lnSpc>
                  <a:spcPct val="97000"/>
                </a:lnSpc>
                <a:spcBef>
                  <a:spcPts val="1045"/>
                </a:spcBef>
              </a:pPr>
              <a:r>
                <a:rPr sz="1100" kern="0" spc="-10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融入美学设计，</a:t>
              </a:r>
              <a:endParaRPr lang="en-US" altLang="en-US" sz="1100" dirty="0"/>
            </a:p>
            <a:p>
              <a:pPr algn="l" rtl="0" eaLnBrk="0">
                <a:lnSpc>
                  <a:spcPct val="116000"/>
                </a:lnSpc>
              </a:pPr>
              <a:endParaRPr lang="en-US" altLang="en-US" sz="500" dirty="0"/>
            </a:p>
            <a:p>
              <a:pPr marL="976630" algn="l" rtl="0" eaLnBrk="0">
                <a:lnSpc>
                  <a:spcPct val="97000"/>
                </a:lnSpc>
                <a:spcBef>
                  <a:spcPts val="0"/>
                </a:spcBef>
              </a:pPr>
              <a:r>
                <a:rPr sz="1100" kern="0" spc="-3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采用光滑面门板，实用百</a:t>
              </a:r>
              <a:r>
                <a:rPr sz="1100" kern="0" spc="-4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搭。</a:t>
              </a:r>
              <a:endParaRPr lang="en-US" altLang="en-US" sz="1100" dirty="0"/>
            </a:p>
          </p:txBody>
        </p:sp>
        <p:sp>
          <p:nvSpPr>
            <p:cNvPr id="468" name="rect"/>
            <p:cNvSpPr/>
            <p:nvPr/>
          </p:nvSpPr>
          <p:spPr>
            <a:xfrm>
              <a:off x="6365754" y="1776677"/>
              <a:ext cx="802767" cy="6350"/>
            </a:xfrm>
            <a:prstGeom prst="rect">
              <a:avLst/>
            </a:prstGeom>
            <a:solidFill>
              <a:srgbClr val="000000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pic>
          <p:nvPicPr>
            <p:cNvPr id="470" name="picture 47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6321557" y="1740229"/>
              <a:ext cx="906780" cy="88391"/>
            </a:xfrm>
            <a:prstGeom prst="rect">
              <a:avLst/>
            </a:prstGeom>
          </p:spPr>
        </p:pic>
      </p:grpSp>
      <p:sp>
        <p:nvSpPr>
          <p:cNvPr id="472" name="textbox 472"/>
          <p:cNvSpPr/>
          <p:nvPr/>
        </p:nvSpPr>
        <p:spPr>
          <a:xfrm>
            <a:off x="7929845" y="3311150"/>
            <a:ext cx="3562350" cy="159258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4605" algn="l" rtl="0" eaLnBrk="0">
              <a:lnSpc>
                <a:spcPts val="1855"/>
              </a:lnSpc>
            </a:pPr>
            <a:r>
              <a:rPr sz="1500" b="1" kern="0" spc="9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优质原料，安全无异味</a:t>
            </a:r>
            <a:endParaRPr lang="en-US" altLang="en-US" sz="1500" dirty="0"/>
          </a:p>
          <a:p>
            <a:pPr marL="14605" algn="l" rtl="0" eaLnBrk="0">
              <a:lnSpc>
                <a:spcPct val="97000"/>
              </a:lnSpc>
              <a:spcBef>
                <a:spcPts val="1395"/>
              </a:spcBef>
            </a:pPr>
            <a:r>
              <a:rPr sz="1100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TOPPLA</a:t>
            </a:r>
            <a:r>
              <a:rPr sz="1100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塑料储物柜，</a:t>
            </a:r>
            <a:endParaRPr lang="en-US" altLang="en-US" sz="1100" dirty="0"/>
          </a:p>
          <a:p>
            <a:pPr marL="13335" algn="l" rtl="0" eaLnBrk="0">
              <a:lnSpc>
                <a:spcPct val="97000"/>
              </a:lnSpc>
              <a:spcBef>
                <a:spcPts val="700"/>
              </a:spcBef>
            </a:pPr>
            <a:r>
              <a:rPr sz="1100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采用多种组合搭配方式，</a:t>
            </a:r>
            <a:endParaRPr lang="en-US" altLang="en-US" sz="1100" dirty="0"/>
          </a:p>
          <a:p>
            <a:pPr marL="12700" algn="l" rtl="0" eaLnBrk="0">
              <a:lnSpc>
                <a:spcPct val="97000"/>
              </a:lnSpc>
              <a:spcBef>
                <a:spcPts val="700"/>
              </a:spcBef>
            </a:pPr>
            <a:r>
              <a:rPr sz="1100" kern="0" spc="-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满足不同运用场景储物需求，</a:t>
            </a:r>
            <a:endParaRPr lang="en-US" altLang="en-US" sz="1100" dirty="0"/>
          </a:p>
          <a:p>
            <a:pPr marL="16510" algn="l" rtl="0" eaLnBrk="0">
              <a:lnSpc>
                <a:spcPct val="89000"/>
              </a:lnSpc>
              <a:spcBef>
                <a:spcPts val="695"/>
              </a:spcBef>
            </a:pPr>
            <a:r>
              <a:rPr sz="1100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为校园环境细分领域、企业办公设备领域、</a:t>
            </a:r>
            <a:r>
              <a:rPr sz="1100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娱乐健身会所</a:t>
            </a:r>
            <a:endParaRPr lang="en-US" altLang="en-US" sz="1100" dirty="0"/>
          </a:p>
          <a:p>
            <a:pPr marL="13335" algn="l" rtl="0" eaLnBrk="0">
              <a:lnSpc>
                <a:spcPts val="1980"/>
              </a:lnSpc>
            </a:pPr>
            <a:r>
              <a:rPr sz="1100" kern="0" spc="-7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提供智能储物设备等。</a:t>
            </a:r>
            <a:endParaRPr lang="en-US" altLang="en-US" sz="1100" dirty="0"/>
          </a:p>
        </p:txBody>
      </p:sp>
      <p:sp>
        <p:nvSpPr>
          <p:cNvPr id="474" name="textbox 474"/>
          <p:cNvSpPr/>
          <p:nvPr/>
        </p:nvSpPr>
        <p:spPr>
          <a:xfrm>
            <a:off x="666909" y="424986"/>
            <a:ext cx="6652259" cy="49910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3200" b="1" kern="0" spc="-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  塑  储  物  柜</a:t>
            </a:r>
            <a:r>
              <a:rPr sz="3200" b="1" kern="0" spc="1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</a:t>
            </a:r>
            <a:r>
              <a:rPr sz="32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我  们</a:t>
            </a:r>
            <a:r>
              <a:rPr sz="3200" b="1" kern="0" spc="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  优  势</a:t>
            </a:r>
            <a:endParaRPr lang="en-US" altLang="en-US" sz="3200" dirty="0"/>
          </a:p>
        </p:txBody>
      </p:sp>
      <p:pic>
        <p:nvPicPr>
          <p:cNvPr id="476" name="picture 4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sp>
        <p:nvSpPr>
          <p:cNvPr id="478" name="textbox 478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  <p:pic>
        <p:nvPicPr>
          <p:cNvPr id="480" name="picture 4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59892" y="1053084"/>
            <a:ext cx="528827" cy="13563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picture 4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603870"/>
          </a:xfrm>
          <a:prstGeom prst="rect">
            <a:avLst/>
          </a:prstGeom>
        </p:spPr>
      </p:pic>
      <p:sp>
        <p:nvSpPr>
          <p:cNvPr id="484" name="textbox 484"/>
          <p:cNvSpPr/>
          <p:nvPr/>
        </p:nvSpPr>
        <p:spPr>
          <a:xfrm>
            <a:off x="642467" y="2062739"/>
            <a:ext cx="1701164" cy="319341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21590" algn="l" rtl="0" eaLnBrk="0">
              <a:lnSpc>
                <a:spcPts val="1860"/>
              </a:lnSpc>
            </a:pPr>
            <a:r>
              <a:rPr sz="1500" kern="0" spc="3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1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</a:t>
            </a:r>
            <a:r>
              <a:rPr sz="1500" b="1" kern="0" spc="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材质</a:t>
            </a:r>
            <a:endParaRPr lang="en-US" altLang="en-US" sz="1500" dirty="0"/>
          </a:p>
          <a:p>
            <a:pPr marL="12700" algn="l" rtl="0" eaLnBrk="0">
              <a:lnSpc>
                <a:spcPct val="88000"/>
              </a:lnSpc>
              <a:spcBef>
                <a:spcPts val="795"/>
              </a:spcBef>
            </a:pPr>
            <a:r>
              <a:rPr sz="1200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ABS+HIPS+Ny</a:t>
            </a:r>
            <a:r>
              <a:rPr sz="1200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lon塑料</a:t>
            </a:r>
            <a:endParaRPr lang="en-US" altLang="en-US" sz="1200" dirty="0"/>
          </a:p>
          <a:p>
            <a:pPr algn="l" rtl="0" eaLnBrk="0">
              <a:lnSpc>
                <a:spcPct val="117000"/>
              </a:lnSpc>
            </a:pPr>
            <a:endParaRPr lang="en-US" altLang="en-US" sz="1000" dirty="0"/>
          </a:p>
          <a:p>
            <a:pPr algn="l" rtl="0" eaLnBrk="0">
              <a:lnSpc>
                <a:spcPct val="118000"/>
              </a:lnSpc>
            </a:pPr>
            <a:endParaRPr lang="en-US" altLang="en-US" sz="1000" dirty="0"/>
          </a:p>
          <a:p>
            <a:pPr marL="21590" algn="l" rtl="0" eaLnBrk="0">
              <a:lnSpc>
                <a:spcPts val="1860"/>
              </a:lnSpc>
              <a:spcBef>
                <a:spcPts val="460"/>
              </a:spcBef>
            </a:pPr>
            <a:r>
              <a:rPr sz="1500" kern="0" spc="3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1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</a:t>
            </a:r>
            <a:r>
              <a:rPr sz="1500" b="1" kern="0" spc="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技术</a:t>
            </a:r>
            <a:endParaRPr lang="en-US" altLang="en-US" sz="1500" dirty="0"/>
          </a:p>
          <a:p>
            <a:pPr marL="12700" algn="l" rtl="0" eaLnBrk="0">
              <a:lnSpc>
                <a:spcPct val="97000"/>
              </a:lnSpc>
              <a:spcBef>
                <a:spcPts val="805"/>
              </a:spcBef>
            </a:pPr>
            <a:r>
              <a:rPr sz="1200" kern="0" spc="-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注塑工艺</a:t>
            </a:r>
            <a:r>
              <a:rPr sz="1200" kern="0" spc="-1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，榫卯结构</a:t>
            </a:r>
            <a:endParaRPr lang="en-US" altLang="en-US" sz="1200" dirty="0"/>
          </a:p>
          <a:p>
            <a:pPr algn="l" rtl="0" eaLnBrk="0">
              <a:lnSpc>
                <a:spcPct val="112000"/>
              </a:lnSpc>
            </a:pPr>
            <a:endParaRPr lang="en-US" altLang="en-US" sz="1000" dirty="0"/>
          </a:p>
          <a:p>
            <a:pPr algn="l" rtl="0" eaLnBrk="0">
              <a:lnSpc>
                <a:spcPct val="112000"/>
              </a:lnSpc>
            </a:pPr>
            <a:endParaRPr lang="en-US" altLang="en-US" sz="1000" dirty="0"/>
          </a:p>
          <a:p>
            <a:pPr marL="21590" algn="l" rtl="0" eaLnBrk="0">
              <a:lnSpc>
                <a:spcPts val="1850"/>
              </a:lnSpc>
              <a:spcBef>
                <a:spcPts val="455"/>
              </a:spcBef>
            </a:pPr>
            <a:r>
              <a:rPr sz="1500" kern="0" spc="3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1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</a:t>
            </a:r>
            <a:r>
              <a:rPr sz="1500" b="1" kern="0" spc="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特点</a:t>
            </a:r>
            <a:endParaRPr lang="en-US" altLang="en-US" sz="1500" dirty="0"/>
          </a:p>
          <a:p>
            <a:pPr marL="12700" algn="l" rtl="0" eaLnBrk="0">
              <a:lnSpc>
                <a:spcPct val="97000"/>
              </a:lnSpc>
              <a:spcBef>
                <a:spcPts val="815"/>
              </a:spcBef>
            </a:pPr>
            <a:r>
              <a:rPr sz="1200" kern="0" spc="-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榫卯结构</a:t>
            </a:r>
            <a:r>
              <a:rPr sz="1200" kern="0" spc="-1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，便捷拆装</a:t>
            </a:r>
            <a:endParaRPr lang="en-US" altLang="en-US" sz="1200" dirty="0"/>
          </a:p>
          <a:p>
            <a:pPr marL="13335" algn="l" rtl="0" eaLnBrk="0">
              <a:lnSpc>
                <a:spcPct val="89000"/>
              </a:lnSpc>
              <a:spcBef>
                <a:spcPts val="760"/>
              </a:spcBef>
            </a:pPr>
            <a:r>
              <a:rPr sz="1200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可回收循环利用、无异味</a:t>
            </a:r>
            <a:endParaRPr lang="en-US" altLang="en-US" sz="1200" dirty="0"/>
          </a:p>
          <a:p>
            <a:pPr marL="15240" algn="l" rtl="0" eaLnBrk="0">
              <a:lnSpc>
                <a:spcPct val="154000"/>
              </a:lnSpc>
              <a:spcBef>
                <a:spcPts val="10"/>
              </a:spcBef>
            </a:pPr>
            <a:r>
              <a:rPr sz="1200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多种颜色可选</a:t>
            </a:r>
            <a:r>
              <a:rPr sz="1200" kern="0" spc="-18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，色彩鲜</a:t>
            </a:r>
            <a:r>
              <a:rPr sz="1200" kern="0" spc="-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艳</a:t>
            </a:r>
            <a:r>
              <a:rPr sz="1200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多种尺寸可选</a:t>
            </a:r>
            <a:r>
              <a:rPr sz="1200" kern="0" spc="-18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，灵活搭</a:t>
            </a:r>
            <a:r>
              <a:rPr sz="1200" kern="0" spc="-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配</a:t>
            </a:r>
            <a:endParaRPr lang="en-US" altLang="en-US" sz="1200" dirty="0"/>
          </a:p>
        </p:txBody>
      </p:sp>
      <p:sp>
        <p:nvSpPr>
          <p:cNvPr id="486" name="textbox 486"/>
          <p:cNvSpPr/>
          <p:nvPr/>
        </p:nvSpPr>
        <p:spPr>
          <a:xfrm>
            <a:off x="677489" y="424986"/>
            <a:ext cx="5927090" cy="5029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32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室</a:t>
            </a:r>
            <a:r>
              <a:rPr sz="3200" b="1" kern="0" spc="6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</a:t>
            </a:r>
            <a:r>
              <a:rPr sz="3200" b="1" kern="0" spc="4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</a:t>
            </a:r>
            <a:r>
              <a:rPr sz="3200" b="1" kern="0" spc="4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sz="3200" b="1" kern="0" spc="4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柜</a:t>
            </a:r>
            <a:r>
              <a:rPr sz="3200" b="1" kern="0" spc="5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 一 代 全 塑 储 </a:t>
            </a:r>
            <a:r>
              <a:rPr sz="24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 柜</a:t>
            </a:r>
            <a:endParaRPr lang="en-US" altLang="en-US" sz="2400" dirty="0"/>
          </a:p>
        </p:txBody>
      </p:sp>
      <p:sp>
        <p:nvSpPr>
          <p:cNvPr id="488" name="textbox 488"/>
          <p:cNvSpPr/>
          <p:nvPr/>
        </p:nvSpPr>
        <p:spPr>
          <a:xfrm>
            <a:off x="8107374" y="2034997"/>
            <a:ext cx="1195705" cy="130048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1200" kern="0" spc="-1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200" kern="0" spc="13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2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T-382系列</a:t>
            </a:r>
            <a:endParaRPr lang="en-US" altLang="en-US" sz="1200" dirty="0"/>
          </a:p>
          <a:p>
            <a:pPr marL="12700" algn="l" rtl="0" eaLnBrk="0">
              <a:lnSpc>
                <a:spcPct val="97000"/>
              </a:lnSpc>
              <a:spcBef>
                <a:spcPts val="765"/>
              </a:spcBef>
            </a:pPr>
            <a:r>
              <a:rPr sz="1200" kern="0" spc="-1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200" kern="0" spc="13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2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T-280系列</a:t>
            </a:r>
            <a:endParaRPr lang="en-US" altLang="en-US" sz="1200" dirty="0"/>
          </a:p>
          <a:p>
            <a:pPr marL="12700" algn="l" rtl="0" eaLnBrk="0">
              <a:lnSpc>
                <a:spcPct val="97000"/>
              </a:lnSpc>
              <a:spcBef>
                <a:spcPts val="765"/>
              </a:spcBef>
            </a:pPr>
            <a:r>
              <a:rPr sz="1200" kern="0" spc="-1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200" kern="0" spc="15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2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T-320-50系列</a:t>
            </a:r>
            <a:endParaRPr lang="en-US" altLang="en-US" sz="1200" dirty="0"/>
          </a:p>
          <a:p>
            <a:pPr marL="12700" algn="l" rtl="0" eaLnBrk="0">
              <a:lnSpc>
                <a:spcPct val="97000"/>
              </a:lnSpc>
              <a:spcBef>
                <a:spcPts val="765"/>
              </a:spcBef>
            </a:pPr>
            <a:r>
              <a:rPr sz="1200" kern="0" spc="-1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200" kern="0" spc="15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2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T-320-42系列</a:t>
            </a:r>
            <a:endParaRPr lang="en-US" altLang="en-US" sz="1200" dirty="0"/>
          </a:p>
          <a:p>
            <a:pPr algn="l" rtl="0" eaLnBrk="0">
              <a:lnSpc>
                <a:spcPct val="106000"/>
              </a:lnSpc>
            </a:pPr>
            <a:endParaRPr lang="en-US" altLang="en-US" sz="600" dirty="0"/>
          </a:p>
          <a:p>
            <a:pPr marL="12700" algn="l" rtl="0" eaLnBrk="0">
              <a:lnSpc>
                <a:spcPct val="97000"/>
              </a:lnSpc>
            </a:pPr>
            <a:r>
              <a:rPr sz="1200" kern="0" spc="-1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200" kern="0" spc="14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sz="12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T-P382系列</a:t>
            </a:r>
            <a:endParaRPr lang="en-US" altLang="en-US" sz="1200" dirty="0"/>
          </a:p>
        </p:txBody>
      </p:sp>
      <p:sp>
        <p:nvSpPr>
          <p:cNvPr id="490" name="textbox 490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picture 4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sp>
        <p:nvSpPr>
          <p:cNvPr id="494" name="textbox 494"/>
          <p:cNvSpPr/>
          <p:nvPr/>
        </p:nvSpPr>
        <p:spPr>
          <a:xfrm>
            <a:off x="679704" y="1458467"/>
            <a:ext cx="2527300" cy="4730750"/>
          </a:xfrm>
          <a:prstGeom prst="rect">
            <a:avLst/>
          </a:prstGeom>
          <a:solidFill>
            <a:srgbClr val="FFFFFF">
              <a:alpha val="54901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3000"/>
              </a:lnSpc>
            </a:pPr>
            <a:endParaRPr lang="en-US" altLang="en-US" sz="1000" dirty="0"/>
          </a:p>
          <a:p>
            <a:pPr algn="l" rtl="0" eaLnBrk="0">
              <a:lnSpc>
                <a:spcPct val="103000"/>
              </a:lnSpc>
            </a:pPr>
            <a:endParaRPr lang="en-US" altLang="en-US" sz="1000" dirty="0"/>
          </a:p>
          <a:p>
            <a:pPr algn="l" rtl="0" eaLnBrk="0">
              <a:lnSpc>
                <a:spcPct val="103000"/>
              </a:lnSpc>
            </a:pPr>
            <a:endParaRPr lang="en-US" altLang="en-US" sz="1000" dirty="0"/>
          </a:p>
          <a:p>
            <a:pPr algn="l" rtl="0" eaLnBrk="0">
              <a:lnSpc>
                <a:spcPct val="103000"/>
              </a:lnSpc>
            </a:pPr>
            <a:endParaRPr lang="en-US" altLang="en-US" sz="1000" dirty="0"/>
          </a:p>
          <a:p>
            <a:pPr algn="l" rtl="0" eaLnBrk="0">
              <a:lnSpc>
                <a:spcPct val="103000"/>
              </a:lnSpc>
            </a:pPr>
            <a:endParaRPr lang="en-US" altLang="en-US" sz="1000" dirty="0"/>
          </a:p>
          <a:p>
            <a:pPr algn="l" rtl="0" eaLnBrk="0">
              <a:lnSpc>
                <a:spcPct val="104000"/>
              </a:lnSpc>
            </a:pPr>
            <a:endParaRPr lang="en-US" altLang="en-US" sz="1000" dirty="0"/>
          </a:p>
          <a:p>
            <a:pPr algn="l" rtl="0" eaLnBrk="0">
              <a:lnSpc>
                <a:spcPct val="7000"/>
              </a:lnSpc>
            </a:pPr>
            <a:endParaRPr lang="en-US" altLang="en-US" sz="100" dirty="0"/>
          </a:p>
          <a:p>
            <a:pPr algn="r" rtl="0" eaLnBrk="0">
              <a:lnSpc>
                <a:spcPct val="97000"/>
              </a:lnSpc>
            </a:pPr>
            <a:r>
              <a:rPr sz="1400" b="1" kern="0" spc="-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宽度382mm/深度500mm。</a:t>
            </a:r>
            <a:endParaRPr lang="en-US" altLang="en-US" sz="1400" dirty="0"/>
          </a:p>
          <a:p>
            <a:pPr algn="l" rtl="0" eaLnBrk="0">
              <a:lnSpc>
                <a:spcPct val="108000"/>
              </a:lnSpc>
            </a:pPr>
            <a:endParaRPr lang="en-US" altLang="en-US" sz="1000" dirty="0"/>
          </a:p>
          <a:p>
            <a:pPr marL="167640" algn="l" rtl="0" eaLnBrk="0">
              <a:lnSpc>
                <a:spcPct val="89000"/>
              </a:lnSpc>
              <a:spcBef>
                <a:spcPts val="425"/>
              </a:spcBef>
            </a:pPr>
            <a:r>
              <a:rPr sz="14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可作为储物柜、更衣柜</a:t>
            </a:r>
            <a:r>
              <a:rPr sz="14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endParaRPr lang="en-US" altLang="en-US" sz="1400" dirty="0"/>
          </a:p>
          <a:p>
            <a:pPr marL="166370" algn="l" rtl="0" eaLnBrk="0">
              <a:lnSpc>
                <a:spcPts val="3360"/>
              </a:lnSpc>
            </a:pPr>
            <a:r>
              <a:rPr sz="14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书包柜等使用。</a:t>
            </a:r>
            <a:endParaRPr lang="en-US" altLang="en-US" sz="1400" dirty="0"/>
          </a:p>
        </p:txBody>
      </p:sp>
      <p:sp>
        <p:nvSpPr>
          <p:cNvPr id="496" name="textbox 496"/>
          <p:cNvSpPr/>
          <p:nvPr/>
        </p:nvSpPr>
        <p:spPr>
          <a:xfrm>
            <a:off x="677489" y="424986"/>
            <a:ext cx="7637144" cy="5029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32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室</a:t>
            </a:r>
            <a:r>
              <a:rPr sz="3200" b="1" kern="0" spc="6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</a:t>
            </a:r>
            <a:r>
              <a:rPr sz="3200" b="1" kern="0" spc="4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</a:t>
            </a:r>
            <a:r>
              <a:rPr sz="3200" b="1" kern="0" spc="4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sz="3200" b="1" kern="0" spc="4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柜</a:t>
            </a:r>
            <a:r>
              <a:rPr sz="3200" b="1" kern="0" spc="5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</a:t>
            </a:r>
            <a:r>
              <a:rPr sz="2400" b="1" kern="0" spc="-3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</a:t>
            </a:r>
            <a:r>
              <a:rPr sz="2400" b="1" kern="0" spc="-3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代</a:t>
            </a:r>
            <a:r>
              <a:rPr sz="2400" b="1" kern="0" spc="-3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</a:t>
            </a:r>
            <a:r>
              <a:rPr sz="2400" b="1" kern="0" spc="-3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塑</a:t>
            </a:r>
            <a:r>
              <a:rPr sz="2400" b="1" kern="0" spc="-3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</a:t>
            </a:r>
            <a:r>
              <a:rPr sz="2400" b="1" kern="0" spc="-3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sz="2400" b="1" kern="0" spc="-3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柜</a:t>
            </a:r>
            <a:r>
              <a:rPr sz="2400" b="1" kern="0" spc="2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24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sz="2400" b="1" kern="0" spc="-2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2400" b="1" kern="0" spc="-2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2400" b="1" kern="0" spc="-3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sz="2400" b="1" kern="0" spc="-2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400" b="1" kern="0" spc="-3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系列</a:t>
            </a:r>
            <a:endParaRPr lang="en-US" altLang="en-US" sz="2400" dirty="0"/>
          </a:p>
        </p:txBody>
      </p:sp>
      <p:pic>
        <p:nvPicPr>
          <p:cNvPr id="498" name="picture 4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pic>
        <p:nvPicPr>
          <p:cNvPr id="500" name="picture 5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27338" y="6242707"/>
            <a:ext cx="2290002" cy="361163"/>
          </a:xfrm>
          <a:prstGeom prst="rect">
            <a:avLst/>
          </a:prstGeom>
        </p:spPr>
      </p:pic>
      <p:sp>
        <p:nvSpPr>
          <p:cNvPr id="502" name="textbox 502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  <p:pic>
        <p:nvPicPr>
          <p:cNvPr id="504" name="picture 5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59892" y="1053084"/>
            <a:ext cx="528827" cy="1356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picture 5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pic>
        <p:nvPicPr>
          <p:cNvPr id="508" name="picture 5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410195" y="2410928"/>
            <a:ext cx="6225511" cy="3020005"/>
          </a:xfrm>
          <a:prstGeom prst="rect">
            <a:avLst/>
          </a:prstGeom>
        </p:spPr>
      </p:pic>
      <p:sp>
        <p:nvSpPr>
          <p:cNvPr id="510" name="textbox 510"/>
          <p:cNvSpPr/>
          <p:nvPr/>
        </p:nvSpPr>
        <p:spPr>
          <a:xfrm>
            <a:off x="679704" y="1458467"/>
            <a:ext cx="2527300" cy="4730750"/>
          </a:xfrm>
          <a:prstGeom prst="rect">
            <a:avLst/>
          </a:prstGeom>
          <a:solidFill>
            <a:srgbClr val="FFFFFF">
              <a:alpha val="54901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lang="en-US" altLang="en-US" sz="1000" dirty="0"/>
          </a:p>
          <a:p>
            <a:pPr algn="l" rtl="0" eaLnBrk="0">
              <a:lnSpc>
                <a:spcPct val="105000"/>
              </a:lnSpc>
            </a:pPr>
            <a:endParaRPr lang="en-US" altLang="en-US" sz="1000" dirty="0"/>
          </a:p>
          <a:p>
            <a:pPr algn="l" rtl="0" eaLnBrk="0">
              <a:lnSpc>
                <a:spcPct val="105000"/>
              </a:lnSpc>
            </a:pPr>
            <a:endParaRPr lang="en-US" altLang="en-US" sz="1000" dirty="0"/>
          </a:p>
          <a:p>
            <a:pPr algn="l" rtl="0" eaLnBrk="0">
              <a:lnSpc>
                <a:spcPct val="105000"/>
              </a:lnSpc>
            </a:pPr>
            <a:endParaRPr lang="en-US" altLang="en-US" sz="1000" dirty="0"/>
          </a:p>
          <a:p>
            <a:pPr algn="l" rtl="0" eaLnBrk="0">
              <a:lnSpc>
                <a:spcPct val="105000"/>
              </a:lnSpc>
            </a:pPr>
            <a:endParaRPr lang="en-US" altLang="en-US" sz="1000" dirty="0"/>
          </a:p>
          <a:p>
            <a:pPr algn="l" rtl="0" eaLnBrk="0">
              <a:lnSpc>
                <a:spcPct val="105000"/>
              </a:lnSpc>
            </a:pPr>
            <a:endParaRPr lang="en-US" altLang="en-US" sz="1000" dirty="0"/>
          </a:p>
          <a:p>
            <a:pPr algn="l" rtl="0" eaLnBrk="0">
              <a:lnSpc>
                <a:spcPct val="105000"/>
              </a:lnSpc>
            </a:pPr>
            <a:endParaRPr lang="en-US" altLang="en-US" sz="1000" dirty="0"/>
          </a:p>
          <a:p>
            <a:pPr algn="l" rtl="0" eaLnBrk="0">
              <a:lnSpc>
                <a:spcPct val="105000"/>
              </a:lnSpc>
            </a:pPr>
            <a:endParaRPr lang="en-US" altLang="en-US" sz="1000" dirty="0"/>
          </a:p>
          <a:p>
            <a:pPr algn="r" rtl="0" eaLnBrk="0">
              <a:lnSpc>
                <a:spcPct val="89000"/>
              </a:lnSpc>
              <a:spcBef>
                <a:spcPts val="5"/>
              </a:spcBef>
            </a:pPr>
            <a:r>
              <a:rPr sz="1400" b="1" kern="0" spc="-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宽度280mm/深度380mm，</a:t>
            </a:r>
            <a:endParaRPr lang="en-US" altLang="en-US" sz="1400" dirty="0"/>
          </a:p>
          <a:p>
            <a:pPr marL="166370" algn="l" rtl="0" eaLnBrk="0">
              <a:lnSpc>
                <a:spcPts val="3360"/>
              </a:lnSpc>
            </a:pPr>
            <a:r>
              <a:rPr sz="14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小规格尺寸设计。</a:t>
            </a:r>
            <a:endParaRPr lang="en-US" altLang="en-US" sz="1400" dirty="0"/>
          </a:p>
          <a:p>
            <a:pPr algn="l" rtl="0" eaLnBrk="0">
              <a:lnSpc>
                <a:spcPct val="100000"/>
              </a:lnSpc>
            </a:pPr>
            <a:endParaRPr lang="en-US" altLang="en-US" sz="1000" dirty="0"/>
          </a:p>
          <a:p>
            <a:pPr algn="l" rtl="0" eaLnBrk="0">
              <a:lnSpc>
                <a:spcPct val="100000"/>
              </a:lnSpc>
            </a:pPr>
            <a:endParaRPr lang="en-US" altLang="en-US" sz="1000" dirty="0"/>
          </a:p>
          <a:p>
            <a:pPr algn="l" rtl="0" eaLnBrk="0">
              <a:lnSpc>
                <a:spcPct val="100000"/>
              </a:lnSpc>
            </a:pPr>
            <a:endParaRPr lang="en-US" altLang="en-US" sz="1000" dirty="0"/>
          </a:p>
          <a:p>
            <a:pPr algn="l" rtl="0" eaLnBrk="0">
              <a:lnSpc>
                <a:spcPct val="100000"/>
              </a:lnSpc>
            </a:pPr>
            <a:endParaRPr lang="en-US" altLang="en-US" sz="1000" dirty="0"/>
          </a:p>
          <a:p>
            <a:pPr marL="167640" algn="l" rtl="0" eaLnBrk="0">
              <a:lnSpc>
                <a:spcPct val="89000"/>
              </a:lnSpc>
              <a:spcBef>
                <a:spcPts val="430"/>
              </a:spcBef>
            </a:pPr>
            <a:r>
              <a:rPr sz="1400" b="1" kern="0" spc="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可作为鞋柜、餐具柜、小</a:t>
            </a:r>
            <a:r>
              <a:rPr sz="1400" b="1" kern="0" spc="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endParaRPr lang="en-US" altLang="en-US" sz="1400" dirty="0"/>
          </a:p>
          <a:p>
            <a:pPr marL="168275" indent="5080" algn="l" rtl="0" eaLnBrk="0">
              <a:lnSpc>
                <a:spcPct val="204000"/>
              </a:lnSpc>
              <a:spcBef>
                <a:spcPts val="15"/>
              </a:spcBef>
            </a:pPr>
            <a:r>
              <a:rPr sz="1400" b="1" kern="0" spc="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品储存柜使用</a:t>
            </a:r>
            <a:r>
              <a:rPr sz="1400" b="1" kern="0" spc="-1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，优化空间使</a:t>
            </a:r>
            <a:r>
              <a:rPr sz="14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sz="1400" b="1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用率。</a:t>
            </a:r>
            <a:endParaRPr lang="en-US" altLang="en-US" sz="1400" dirty="0"/>
          </a:p>
        </p:txBody>
      </p:sp>
      <p:sp>
        <p:nvSpPr>
          <p:cNvPr id="512" name="textbox 512"/>
          <p:cNvSpPr/>
          <p:nvPr/>
        </p:nvSpPr>
        <p:spPr>
          <a:xfrm>
            <a:off x="677489" y="424986"/>
            <a:ext cx="7637144" cy="5029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32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室</a:t>
            </a:r>
            <a:r>
              <a:rPr sz="3200" b="1" kern="0" spc="6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</a:t>
            </a:r>
            <a:r>
              <a:rPr sz="3200" b="1" kern="0" spc="4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</a:t>
            </a:r>
            <a:r>
              <a:rPr sz="3200" b="1" kern="0" spc="4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sz="3200" b="1" kern="0" spc="4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柜</a:t>
            </a:r>
            <a:r>
              <a:rPr sz="3200" b="1" kern="0" spc="4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</a:t>
            </a:r>
            <a:r>
              <a:rPr sz="2400" b="1" kern="0" spc="-3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</a:t>
            </a:r>
            <a:r>
              <a:rPr sz="2400" b="1" kern="0" spc="-3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代</a:t>
            </a:r>
            <a:r>
              <a:rPr sz="2400" b="1" kern="0" spc="-3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</a:t>
            </a:r>
            <a:r>
              <a:rPr sz="2400" b="1" kern="0" spc="-3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塑</a:t>
            </a:r>
            <a:r>
              <a:rPr sz="2400" b="1" kern="0" spc="-3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</a:t>
            </a:r>
            <a:r>
              <a:rPr sz="2400" b="1" kern="0" spc="-3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sz="2400" b="1" kern="0" spc="-3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柜</a:t>
            </a:r>
            <a:r>
              <a:rPr sz="2400" b="1" kern="0" spc="2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24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sz="2400" b="1" kern="0" spc="-2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2400" b="1" kern="0" spc="-2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400" b="1" kern="0" spc="-3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sz="2400" b="1" kern="0" spc="-3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sz="2400" b="1" kern="0" spc="-3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系列</a:t>
            </a:r>
            <a:endParaRPr lang="en-US" altLang="en-US" sz="2400" dirty="0"/>
          </a:p>
        </p:txBody>
      </p:sp>
      <p:pic>
        <p:nvPicPr>
          <p:cNvPr id="514" name="picture 5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pic>
        <p:nvPicPr>
          <p:cNvPr id="516" name="picture 5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27338" y="6242707"/>
            <a:ext cx="2290002" cy="361163"/>
          </a:xfrm>
          <a:prstGeom prst="rect">
            <a:avLst/>
          </a:prstGeom>
        </p:spPr>
      </p:pic>
      <p:sp>
        <p:nvSpPr>
          <p:cNvPr id="518" name="textbox 518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  <p:pic>
        <p:nvPicPr>
          <p:cNvPr id="520" name="picture 5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59892" y="1053084"/>
            <a:ext cx="528827" cy="13563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picture 5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sp>
        <p:nvSpPr>
          <p:cNvPr id="524" name="textbox 524"/>
          <p:cNvSpPr/>
          <p:nvPr/>
        </p:nvSpPr>
        <p:spPr>
          <a:xfrm>
            <a:off x="679704" y="1458467"/>
            <a:ext cx="2527300" cy="4730750"/>
          </a:xfrm>
          <a:prstGeom prst="rect">
            <a:avLst/>
          </a:prstGeom>
          <a:solidFill>
            <a:srgbClr val="FFFFFF">
              <a:alpha val="54901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9000"/>
              </a:lnSpc>
            </a:pPr>
            <a:endParaRPr lang="en-US" altLang="en-US" sz="1000" dirty="0"/>
          </a:p>
          <a:p>
            <a:pPr algn="l" rtl="0" eaLnBrk="0">
              <a:lnSpc>
                <a:spcPct val="109000"/>
              </a:lnSpc>
            </a:pPr>
            <a:endParaRPr lang="en-US" altLang="en-US" sz="1000" dirty="0"/>
          </a:p>
          <a:p>
            <a:pPr algn="l" rtl="0" eaLnBrk="0">
              <a:lnSpc>
                <a:spcPct val="109000"/>
              </a:lnSpc>
            </a:pPr>
            <a:endParaRPr lang="en-US" altLang="en-US" sz="1000" dirty="0"/>
          </a:p>
          <a:p>
            <a:pPr algn="l" rtl="0" eaLnBrk="0">
              <a:lnSpc>
                <a:spcPct val="109000"/>
              </a:lnSpc>
            </a:pPr>
            <a:endParaRPr lang="en-US" altLang="en-US" sz="1000" dirty="0"/>
          </a:p>
          <a:p>
            <a:pPr algn="l" rtl="0" eaLnBrk="0">
              <a:lnSpc>
                <a:spcPct val="109000"/>
              </a:lnSpc>
            </a:pPr>
            <a:endParaRPr lang="en-US" altLang="en-US" sz="1000" dirty="0"/>
          </a:p>
          <a:p>
            <a:pPr algn="l" rtl="0" eaLnBrk="0">
              <a:lnSpc>
                <a:spcPct val="109000"/>
              </a:lnSpc>
            </a:pPr>
            <a:endParaRPr lang="en-US" altLang="en-US" sz="1000" dirty="0"/>
          </a:p>
          <a:p>
            <a:pPr algn="l" rtl="0" eaLnBrk="0">
              <a:lnSpc>
                <a:spcPct val="109000"/>
              </a:lnSpc>
            </a:pPr>
            <a:endParaRPr lang="en-US" altLang="en-US" sz="1000" dirty="0"/>
          </a:p>
          <a:p>
            <a:pPr algn="l" rtl="0" eaLnBrk="0">
              <a:lnSpc>
                <a:spcPct val="9000"/>
              </a:lnSpc>
            </a:pPr>
            <a:endParaRPr lang="en-US" altLang="en-US" sz="100" dirty="0"/>
          </a:p>
          <a:p>
            <a:pPr algn="r" rtl="0" eaLnBrk="0">
              <a:lnSpc>
                <a:spcPct val="89000"/>
              </a:lnSpc>
            </a:pPr>
            <a:r>
              <a:rPr sz="1400" b="1" kern="0" spc="-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宽度320mm/深度500mm，</a:t>
            </a:r>
            <a:endParaRPr lang="en-US" altLang="en-US" sz="1400" dirty="0"/>
          </a:p>
          <a:p>
            <a:pPr marL="167005" indent="-1270" algn="l" rtl="0" eaLnBrk="0">
              <a:lnSpc>
                <a:spcPct val="204000"/>
              </a:lnSpc>
              <a:spcBef>
                <a:spcPts val="10"/>
              </a:spcBef>
            </a:pPr>
            <a:r>
              <a:rPr sz="1400" b="1" kern="0" spc="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纵向延伸储存空间</a:t>
            </a:r>
            <a:r>
              <a:rPr sz="1400" b="1" kern="0" spc="-18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，优化用</a:t>
            </a:r>
            <a:r>
              <a:rPr sz="14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sz="1400" b="1" kern="0" spc="-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户在有限区域内空间使用率。</a:t>
            </a:r>
            <a:endParaRPr lang="en-US" altLang="en-US" sz="1400" dirty="0"/>
          </a:p>
        </p:txBody>
      </p:sp>
      <p:sp>
        <p:nvSpPr>
          <p:cNvPr id="526" name="textbox 526"/>
          <p:cNvSpPr/>
          <p:nvPr/>
        </p:nvSpPr>
        <p:spPr>
          <a:xfrm>
            <a:off x="677489" y="424986"/>
            <a:ext cx="8413115" cy="5029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室</a:t>
            </a:r>
            <a:r>
              <a:rPr sz="3200" b="1" kern="0" spc="6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</a:t>
            </a:r>
            <a:r>
              <a:rPr sz="3200" b="1" kern="0" spc="4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</a:t>
            </a:r>
            <a:r>
              <a:rPr sz="3200" b="1" kern="0" spc="4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sz="3200" b="1" kern="0" spc="4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柜</a:t>
            </a:r>
            <a:r>
              <a:rPr sz="3200" b="1" kern="0" spc="5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</a:t>
            </a:r>
            <a:r>
              <a:rPr sz="2400" b="1" kern="0" spc="-2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</a:t>
            </a:r>
            <a:r>
              <a:rPr sz="2400" b="1" kern="0" spc="-2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代</a:t>
            </a:r>
            <a:r>
              <a:rPr sz="2400" b="1" kern="0" spc="-3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</a:t>
            </a:r>
            <a:r>
              <a:rPr sz="2400" b="1" kern="0" spc="-3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塑</a:t>
            </a:r>
            <a:r>
              <a:rPr sz="2400" b="1" kern="0" spc="-2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</a:t>
            </a:r>
            <a:r>
              <a:rPr sz="2400" b="1" kern="0" spc="-2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sz="2400" b="1" kern="0" spc="-3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柜</a:t>
            </a:r>
            <a:r>
              <a:rPr sz="2400" b="1" kern="0" spc="3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24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sz="2400" b="1" kern="0" spc="-1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2400" b="1" kern="0" spc="-1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2400" b="1" kern="0" spc="-2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400" b="1" kern="0" spc="-2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sz="2400" b="1" kern="0" spc="-1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2400" b="1" kern="0" spc="-1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50</a:t>
            </a:r>
            <a:r>
              <a:rPr sz="2400" b="1" kern="0" spc="-2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系列</a:t>
            </a:r>
            <a:endParaRPr lang="en-US" altLang="en-US" sz="2400" dirty="0"/>
          </a:p>
        </p:txBody>
      </p:sp>
      <p:pic>
        <p:nvPicPr>
          <p:cNvPr id="528" name="picture 5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pic>
        <p:nvPicPr>
          <p:cNvPr id="530" name="picture 5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27338" y="6242707"/>
            <a:ext cx="2290002" cy="361163"/>
          </a:xfrm>
          <a:prstGeom prst="rect">
            <a:avLst/>
          </a:prstGeom>
        </p:spPr>
      </p:pic>
      <p:sp>
        <p:nvSpPr>
          <p:cNvPr id="532" name="textbox 532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  <p:pic>
        <p:nvPicPr>
          <p:cNvPr id="534" name="picture 5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59892" y="1053084"/>
            <a:ext cx="528827" cy="1356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picture 5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sp>
        <p:nvSpPr>
          <p:cNvPr id="538" name="textbox 538"/>
          <p:cNvSpPr/>
          <p:nvPr/>
        </p:nvSpPr>
        <p:spPr>
          <a:xfrm>
            <a:off x="679704" y="1458467"/>
            <a:ext cx="2527300" cy="4730750"/>
          </a:xfrm>
          <a:prstGeom prst="rect">
            <a:avLst/>
          </a:prstGeom>
          <a:solidFill>
            <a:srgbClr val="FFFFFF">
              <a:alpha val="54901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2000"/>
              </a:lnSpc>
            </a:pPr>
            <a:endParaRPr lang="en-US" altLang="en-US" sz="1000" dirty="0"/>
          </a:p>
          <a:p>
            <a:pPr algn="l" rtl="0" eaLnBrk="0">
              <a:lnSpc>
                <a:spcPct val="102000"/>
              </a:lnSpc>
            </a:pPr>
            <a:endParaRPr lang="en-US" altLang="en-US" sz="1000" dirty="0"/>
          </a:p>
          <a:p>
            <a:pPr algn="l" rtl="0" eaLnBrk="0">
              <a:lnSpc>
                <a:spcPct val="102000"/>
              </a:lnSpc>
            </a:pPr>
            <a:endParaRPr lang="en-US" altLang="en-US" sz="1000" dirty="0"/>
          </a:p>
          <a:p>
            <a:pPr algn="l" rtl="0" eaLnBrk="0">
              <a:lnSpc>
                <a:spcPct val="102000"/>
              </a:lnSpc>
            </a:pPr>
            <a:endParaRPr lang="en-US" altLang="en-US" sz="1000" dirty="0"/>
          </a:p>
          <a:p>
            <a:pPr algn="l" rtl="0" eaLnBrk="0">
              <a:lnSpc>
                <a:spcPct val="102000"/>
              </a:lnSpc>
            </a:pPr>
            <a:endParaRPr lang="en-US" altLang="en-US" sz="1000" dirty="0"/>
          </a:p>
          <a:p>
            <a:pPr algn="l" rtl="0" eaLnBrk="0">
              <a:lnSpc>
                <a:spcPct val="102000"/>
              </a:lnSpc>
            </a:pPr>
            <a:endParaRPr lang="en-US" altLang="en-US" sz="1000" dirty="0"/>
          </a:p>
          <a:p>
            <a:pPr algn="l" rtl="0" eaLnBrk="0">
              <a:lnSpc>
                <a:spcPct val="102000"/>
              </a:lnSpc>
            </a:pPr>
            <a:endParaRPr lang="en-US" altLang="en-US" sz="1000" dirty="0"/>
          </a:p>
          <a:p>
            <a:pPr algn="l" rtl="0" eaLnBrk="0">
              <a:lnSpc>
                <a:spcPct val="102000"/>
              </a:lnSpc>
            </a:pPr>
            <a:endParaRPr lang="en-US" altLang="en-US" sz="1000" dirty="0"/>
          </a:p>
          <a:p>
            <a:pPr algn="l" rtl="0" eaLnBrk="0">
              <a:lnSpc>
                <a:spcPct val="103000"/>
              </a:lnSpc>
            </a:pPr>
            <a:endParaRPr lang="en-US" altLang="en-US" sz="1000" dirty="0"/>
          </a:p>
          <a:p>
            <a:pPr algn="l" rtl="0" eaLnBrk="0">
              <a:lnSpc>
                <a:spcPct val="103000"/>
              </a:lnSpc>
            </a:pPr>
            <a:endParaRPr lang="en-US" altLang="en-US" sz="1000" dirty="0"/>
          </a:p>
          <a:p>
            <a:pPr algn="l" rtl="0" eaLnBrk="0">
              <a:lnSpc>
                <a:spcPct val="9000"/>
              </a:lnSpc>
            </a:pPr>
            <a:endParaRPr lang="en-US" altLang="en-US" sz="100" dirty="0"/>
          </a:p>
          <a:p>
            <a:pPr algn="r" rtl="0" eaLnBrk="0">
              <a:lnSpc>
                <a:spcPct val="89000"/>
              </a:lnSpc>
            </a:pPr>
            <a:r>
              <a:rPr sz="1400" b="1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宽度320mm/深度42</a:t>
            </a:r>
            <a:r>
              <a:rPr sz="1400" b="1" kern="0" spc="-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0mm，</a:t>
            </a:r>
            <a:endParaRPr lang="en-US" altLang="en-US" sz="1400" dirty="0"/>
          </a:p>
          <a:p>
            <a:pPr marL="149860" indent="635" algn="l" rtl="0" eaLnBrk="0">
              <a:lnSpc>
                <a:spcPct val="204000"/>
              </a:lnSpc>
              <a:spcBef>
                <a:spcPts val="10"/>
              </a:spcBef>
            </a:pPr>
            <a:r>
              <a:rPr sz="1400" b="1" kern="0" spc="5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为用户提供有限空间管理解   </a:t>
            </a:r>
            <a:r>
              <a:rPr sz="1400" b="1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决方案</a:t>
            </a:r>
            <a:r>
              <a:rPr sz="1400" b="1" kern="0" spc="-17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，提升空间使用率。</a:t>
            </a:r>
            <a:endParaRPr lang="en-US" altLang="en-US" sz="1400" dirty="0"/>
          </a:p>
        </p:txBody>
      </p:sp>
      <p:sp>
        <p:nvSpPr>
          <p:cNvPr id="540" name="textbox 540"/>
          <p:cNvSpPr/>
          <p:nvPr/>
        </p:nvSpPr>
        <p:spPr>
          <a:xfrm>
            <a:off x="677489" y="424986"/>
            <a:ext cx="8413115" cy="5029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32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室</a:t>
            </a:r>
            <a:r>
              <a:rPr sz="3200" b="1" kern="0" spc="6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</a:t>
            </a:r>
            <a:r>
              <a:rPr sz="3200" b="1" kern="0" spc="4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</a:t>
            </a:r>
            <a:r>
              <a:rPr sz="3200" b="1" kern="0" spc="4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sz="3200" b="1" kern="0" spc="4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柜</a:t>
            </a:r>
            <a:r>
              <a:rPr sz="3200" b="1" kern="0" spc="5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</a:t>
            </a:r>
            <a:r>
              <a:rPr sz="2400" b="1" kern="0" spc="-2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</a:t>
            </a:r>
            <a:r>
              <a:rPr sz="2400" b="1" kern="0" spc="-2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代</a:t>
            </a:r>
            <a:r>
              <a:rPr sz="2400" b="1" kern="0" spc="-3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</a:t>
            </a:r>
            <a:r>
              <a:rPr sz="2400" b="1" kern="0" spc="-2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塑</a:t>
            </a:r>
            <a:r>
              <a:rPr sz="2400" b="1" kern="0" spc="-2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</a:t>
            </a:r>
            <a:r>
              <a:rPr sz="2400" b="1" kern="0" spc="-2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sz="2400" b="1" kern="0" spc="-3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柜</a:t>
            </a:r>
            <a:r>
              <a:rPr sz="2400" b="1" kern="0" spc="3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24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sz="2400" b="1" kern="0" spc="-1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2400" b="1" kern="0" spc="-1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2400" b="1" kern="0" spc="-2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2400" b="1" kern="0" spc="-2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sz="2400" b="1" kern="0" spc="-1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2400" b="1" kern="0" spc="-3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42</a:t>
            </a:r>
            <a:r>
              <a:rPr sz="2400" b="1" kern="0" spc="-2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系列</a:t>
            </a:r>
            <a:endParaRPr lang="en-US" altLang="en-US" sz="2400" dirty="0"/>
          </a:p>
        </p:txBody>
      </p:sp>
      <p:pic>
        <p:nvPicPr>
          <p:cNvPr id="542" name="picture 5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pic>
        <p:nvPicPr>
          <p:cNvPr id="544" name="picture 5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27338" y="6242707"/>
            <a:ext cx="2290002" cy="361163"/>
          </a:xfrm>
          <a:prstGeom prst="rect">
            <a:avLst/>
          </a:prstGeom>
        </p:spPr>
      </p:pic>
      <p:sp>
        <p:nvSpPr>
          <p:cNvPr id="546" name="textbox 546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  <p:pic>
        <p:nvPicPr>
          <p:cNvPr id="548" name="picture 5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59892" y="1053084"/>
            <a:ext cx="528827" cy="1356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picture 5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grpSp>
        <p:nvGrpSpPr>
          <p:cNvPr id="30" name="group 30"/>
          <p:cNvGrpSpPr/>
          <p:nvPr/>
        </p:nvGrpSpPr>
        <p:grpSpPr>
          <a:xfrm rot="21600000">
            <a:off x="627338" y="1053084"/>
            <a:ext cx="2579157" cy="5550786"/>
            <a:chOff x="0" y="0"/>
            <a:chExt cx="2579157" cy="5550786"/>
          </a:xfrm>
        </p:grpSpPr>
        <p:sp>
          <p:nvSpPr>
            <p:cNvPr id="552" name="rect"/>
            <p:cNvSpPr/>
            <p:nvPr/>
          </p:nvSpPr>
          <p:spPr>
            <a:xfrm>
              <a:off x="52365" y="405383"/>
              <a:ext cx="2526791" cy="4730496"/>
            </a:xfrm>
            <a:prstGeom prst="rect">
              <a:avLst/>
            </a:prstGeom>
            <a:solidFill>
              <a:srgbClr val="FFFFFF">
                <a:alpha val="54901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554" name="textbox 554"/>
            <p:cNvSpPr/>
            <p:nvPr/>
          </p:nvSpPr>
          <p:spPr>
            <a:xfrm>
              <a:off x="277697" y="1493894"/>
              <a:ext cx="2080260" cy="192277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4000"/>
                </a:lnSpc>
              </a:pPr>
              <a:endParaRPr lang="en-US" altLang="en-US" sz="100" dirty="0"/>
            </a:p>
            <a:p>
              <a:pPr marL="24765" algn="l" rtl="0" eaLnBrk="0">
                <a:lnSpc>
                  <a:spcPct val="89000"/>
                </a:lnSpc>
              </a:pPr>
              <a:r>
                <a:rPr sz="1400" b="1" kern="0" spc="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PVC</a:t>
              </a:r>
              <a:r>
                <a:rPr sz="1400" b="1" kern="0" spc="2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材质打造而成</a:t>
              </a:r>
              <a:r>
                <a:rPr sz="1400" b="1" kern="0" spc="-13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b="1" kern="0" spc="2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</a:t>
              </a:r>
              <a:r>
                <a:rPr sz="1400" b="1" kern="0" spc="-29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b="1" kern="0" spc="2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可作</a:t>
              </a:r>
              <a:endParaRPr lang="en-US" altLang="en-US" sz="1400" dirty="0"/>
            </a:p>
            <a:p>
              <a:pPr marL="12700" algn="l" rtl="0" eaLnBrk="0">
                <a:lnSpc>
                  <a:spcPts val="3360"/>
                </a:lnSpc>
              </a:pPr>
              <a:r>
                <a:rPr sz="1400" b="1" kern="0" spc="-1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为更衣柜使用。</a:t>
              </a:r>
              <a:endParaRPr lang="en-US" altLang="en-US" sz="1400" dirty="0"/>
            </a:p>
            <a:p>
              <a:pPr algn="l" rtl="0" eaLnBrk="0">
                <a:lnSpc>
                  <a:spcPct val="100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0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0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0000"/>
                </a:lnSpc>
              </a:pPr>
              <a:endParaRPr lang="en-US" altLang="en-US" sz="1000" dirty="0"/>
            </a:p>
            <a:p>
              <a:pPr marL="13335" algn="l" rtl="0" eaLnBrk="0">
                <a:lnSpc>
                  <a:spcPct val="89000"/>
                </a:lnSpc>
                <a:spcBef>
                  <a:spcPts val="430"/>
                </a:spcBef>
              </a:pPr>
              <a:r>
                <a:rPr sz="1400" b="1" kern="0" spc="6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适用于游泳馆、健身房、</a:t>
              </a:r>
              <a:endParaRPr lang="en-US" altLang="en-US" sz="1400" dirty="0"/>
            </a:p>
            <a:p>
              <a:pPr marL="13970" algn="l" rtl="0" eaLnBrk="0">
                <a:lnSpc>
                  <a:spcPts val="3360"/>
                </a:lnSpc>
              </a:pPr>
              <a:r>
                <a:rPr sz="1400" b="1" kern="0" spc="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学校宿舍、职工公寓等</a:t>
              </a:r>
              <a:r>
                <a:rPr sz="1400" b="1" kern="0" spc="-1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。</a:t>
              </a:r>
              <a:endParaRPr lang="en-US" altLang="en-US" sz="1400" dirty="0"/>
            </a:p>
          </p:txBody>
        </p:sp>
        <p:pic>
          <p:nvPicPr>
            <p:cNvPr id="556" name="picture 55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5189623"/>
              <a:ext cx="2290002" cy="361163"/>
            </a:xfrm>
            <a:prstGeom prst="rect">
              <a:avLst/>
            </a:prstGeom>
          </p:spPr>
        </p:pic>
        <p:pic>
          <p:nvPicPr>
            <p:cNvPr id="558" name="picture 55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32553" y="0"/>
              <a:ext cx="528827" cy="135635"/>
            </a:xfrm>
            <a:prstGeom prst="rect">
              <a:avLst/>
            </a:prstGeom>
          </p:spPr>
        </p:pic>
      </p:grpSp>
      <p:sp>
        <p:nvSpPr>
          <p:cNvPr id="560" name="textbox 560"/>
          <p:cNvSpPr/>
          <p:nvPr/>
        </p:nvSpPr>
        <p:spPr>
          <a:xfrm>
            <a:off x="677489" y="424986"/>
            <a:ext cx="7789544" cy="5029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3200" b="1" kern="0" spc="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室</a:t>
            </a:r>
            <a:r>
              <a:rPr sz="3200" b="1" kern="0" spc="6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</a:t>
            </a:r>
            <a:r>
              <a:rPr sz="3200" b="1" kern="0" spc="4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</a:t>
            </a:r>
            <a:r>
              <a:rPr sz="3200" b="1" kern="0" spc="4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sz="3200" b="1" kern="0" spc="4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柜</a:t>
            </a:r>
            <a:r>
              <a:rPr sz="3200" b="1" kern="0" spc="4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第一代全塑储物柜  T</a:t>
            </a:r>
            <a:r>
              <a:rPr sz="2400" b="1" kern="0" spc="-2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2400" b="1" kern="0" spc="-2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</a:t>
            </a:r>
            <a:r>
              <a:rPr sz="2400" b="1" kern="0" spc="-2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382</a:t>
            </a:r>
            <a:r>
              <a:rPr sz="2400" b="1" kern="0" spc="-4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系列</a:t>
            </a:r>
            <a:endParaRPr lang="en-US" altLang="en-US" sz="2400" dirty="0"/>
          </a:p>
        </p:txBody>
      </p:sp>
      <p:pic>
        <p:nvPicPr>
          <p:cNvPr id="562" name="picture 5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sp>
        <p:nvSpPr>
          <p:cNvPr id="564" name="textbox 564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7998"/>
          </a:xfrm>
          <a:prstGeom prst="rect">
            <a:avLst/>
          </a:prstGeom>
        </p:spPr>
      </p:pic>
      <p:sp>
        <p:nvSpPr>
          <p:cNvPr id="12" name="textbox 12"/>
          <p:cNvSpPr/>
          <p:nvPr/>
        </p:nvSpPr>
        <p:spPr>
          <a:xfrm>
            <a:off x="1028801" y="2408301"/>
            <a:ext cx="4479290" cy="167068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lang="en-US" altLang="en-US" sz="100" dirty="0"/>
          </a:p>
          <a:p>
            <a:pPr marL="20955" algn="l" rtl="0" eaLnBrk="0">
              <a:lnSpc>
                <a:spcPct val="97000"/>
              </a:lnSpc>
            </a:pPr>
            <a:r>
              <a:rPr sz="6000" b="1" kern="0" spc="9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托普拉简介</a:t>
            </a:r>
            <a:endParaRPr lang="en-US" altLang="en-US" sz="6000" dirty="0"/>
          </a:p>
          <a:p>
            <a:pPr algn="l" rtl="0" eaLnBrk="0">
              <a:lnSpc>
                <a:spcPct val="104000"/>
              </a:lnSpc>
            </a:pPr>
            <a:endParaRPr lang="en-US" altLang="en-US" sz="1800" dirty="0"/>
          </a:p>
          <a:p>
            <a:pPr algn="l" rtl="0" eaLnBrk="0">
              <a:lnSpc>
                <a:spcPct val="1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6000"/>
              </a:lnSpc>
            </a:pPr>
            <a:r>
              <a:rPr sz="3600" b="1" kern="0" spc="-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About</a:t>
            </a:r>
            <a:r>
              <a:rPr sz="3600" b="1" kern="0" spc="1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600" b="1" kern="0" spc="-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Us</a:t>
            </a:r>
            <a:endParaRPr lang="en-US" altLang="en-US" sz="3600" dirty="0"/>
          </a:p>
        </p:txBody>
      </p:sp>
      <p:grpSp>
        <p:nvGrpSpPr>
          <p:cNvPr id="2" name="group 2"/>
          <p:cNvGrpSpPr/>
          <p:nvPr/>
        </p:nvGrpSpPr>
        <p:grpSpPr>
          <a:xfrm rot="21600000">
            <a:off x="7263130" y="1968373"/>
            <a:ext cx="1933067" cy="1660397"/>
            <a:chOff x="0" y="0"/>
            <a:chExt cx="1933067" cy="1660397"/>
          </a:xfrm>
        </p:grpSpPr>
        <p:sp>
          <p:nvSpPr>
            <p:cNvPr id="14" name="path"/>
            <p:cNvSpPr/>
            <p:nvPr/>
          </p:nvSpPr>
          <p:spPr>
            <a:xfrm>
              <a:off x="2285" y="2285"/>
              <a:ext cx="1928495" cy="1655825"/>
            </a:xfrm>
            <a:custGeom>
              <a:avLst/>
              <a:gdLst/>
              <a:ahLst/>
              <a:cxnLst/>
              <a:rect l="0" t="0" r="0" b="0"/>
              <a:pathLst>
                <a:path w="3037" h="2607">
                  <a:moveTo>
                    <a:pt x="840" y="277"/>
                  </a:moveTo>
                  <a:cubicBezTo>
                    <a:pt x="496" y="277"/>
                    <a:pt x="324" y="633"/>
                    <a:pt x="324" y="1345"/>
                  </a:cubicBezTo>
                  <a:cubicBezTo>
                    <a:pt x="324" y="2011"/>
                    <a:pt x="493" y="2345"/>
                    <a:pt x="831" y="2345"/>
                  </a:cubicBezTo>
                  <a:cubicBezTo>
                    <a:pt x="1164" y="2345"/>
                    <a:pt x="1330" y="2006"/>
                    <a:pt x="1330" y="1329"/>
                  </a:cubicBezTo>
                  <a:cubicBezTo>
                    <a:pt x="1330" y="627"/>
                    <a:pt x="1167" y="277"/>
                    <a:pt x="840" y="277"/>
                  </a:cubicBezTo>
                  <a:moveTo>
                    <a:pt x="858" y="12"/>
                  </a:moveTo>
                  <a:cubicBezTo>
                    <a:pt x="1390" y="12"/>
                    <a:pt x="1656" y="441"/>
                    <a:pt x="1656" y="1299"/>
                  </a:cubicBezTo>
                  <a:cubicBezTo>
                    <a:pt x="1656" y="1723"/>
                    <a:pt x="1581" y="2047"/>
                    <a:pt x="1431" y="2271"/>
                  </a:cubicBezTo>
                  <a:cubicBezTo>
                    <a:pt x="1282" y="2495"/>
                    <a:pt x="1072" y="2607"/>
                    <a:pt x="802" y="2607"/>
                  </a:cubicBezTo>
                  <a:cubicBezTo>
                    <a:pt x="547" y="2607"/>
                    <a:pt x="349" y="2501"/>
                    <a:pt x="209" y="2288"/>
                  </a:cubicBezTo>
                  <a:cubicBezTo>
                    <a:pt x="69" y="2075"/>
                    <a:pt x="0" y="1765"/>
                    <a:pt x="0" y="1359"/>
                  </a:cubicBezTo>
                  <a:cubicBezTo>
                    <a:pt x="0" y="916"/>
                    <a:pt x="73" y="581"/>
                    <a:pt x="220" y="353"/>
                  </a:cubicBezTo>
                  <a:cubicBezTo>
                    <a:pt x="367" y="126"/>
                    <a:pt x="580" y="12"/>
                    <a:pt x="858" y="12"/>
                  </a:cubicBezTo>
                  <a:moveTo>
                    <a:pt x="2917" y="0"/>
                  </a:moveTo>
                  <a:lnTo>
                    <a:pt x="3037" y="0"/>
                  </a:lnTo>
                  <a:lnTo>
                    <a:pt x="3037" y="2565"/>
                  </a:lnTo>
                  <a:lnTo>
                    <a:pt x="2722" y="2565"/>
                  </a:lnTo>
                  <a:lnTo>
                    <a:pt x="2722" y="418"/>
                  </a:lnTo>
                  <a:cubicBezTo>
                    <a:pt x="2673" y="467"/>
                    <a:pt x="2589" y="523"/>
                    <a:pt x="2470" y="585"/>
                  </a:cubicBezTo>
                  <a:cubicBezTo>
                    <a:pt x="2352" y="646"/>
                    <a:pt x="2243" y="689"/>
                    <a:pt x="2142" y="714"/>
                  </a:cubicBezTo>
                  <a:lnTo>
                    <a:pt x="2142" y="403"/>
                  </a:lnTo>
                  <a:cubicBezTo>
                    <a:pt x="2275" y="366"/>
                    <a:pt x="2417" y="308"/>
                    <a:pt x="2568" y="227"/>
                  </a:cubicBezTo>
                  <a:cubicBezTo>
                    <a:pt x="2720" y="147"/>
                    <a:pt x="2835" y="71"/>
                    <a:pt x="2917" y="0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6" name="path"/>
            <p:cNvSpPr/>
            <p:nvPr/>
          </p:nvSpPr>
          <p:spPr>
            <a:xfrm>
              <a:off x="0" y="0"/>
              <a:ext cx="1933067" cy="1660397"/>
            </a:xfrm>
            <a:custGeom>
              <a:avLst/>
              <a:gdLst/>
              <a:ahLst/>
              <a:cxnLst/>
              <a:rect l="0" t="0" r="0" b="0"/>
              <a:pathLst>
                <a:path w="3044" h="2614">
                  <a:moveTo>
                    <a:pt x="844" y="280"/>
                  </a:moveTo>
                  <a:cubicBezTo>
                    <a:pt x="500" y="280"/>
                    <a:pt x="327" y="636"/>
                    <a:pt x="327" y="1348"/>
                  </a:cubicBezTo>
                  <a:cubicBezTo>
                    <a:pt x="327" y="2015"/>
                    <a:pt x="496" y="2348"/>
                    <a:pt x="834" y="2348"/>
                  </a:cubicBezTo>
                  <a:cubicBezTo>
                    <a:pt x="1167" y="2348"/>
                    <a:pt x="1334" y="2009"/>
                    <a:pt x="1334" y="1332"/>
                  </a:cubicBezTo>
                  <a:cubicBezTo>
                    <a:pt x="1334" y="631"/>
                    <a:pt x="1170" y="280"/>
                    <a:pt x="844" y="280"/>
                  </a:cubicBezTo>
                  <a:moveTo>
                    <a:pt x="862" y="16"/>
                  </a:moveTo>
                  <a:cubicBezTo>
                    <a:pt x="1393" y="16"/>
                    <a:pt x="1659" y="445"/>
                    <a:pt x="1659" y="1303"/>
                  </a:cubicBezTo>
                  <a:cubicBezTo>
                    <a:pt x="1659" y="1726"/>
                    <a:pt x="1584" y="2050"/>
                    <a:pt x="1435" y="2274"/>
                  </a:cubicBezTo>
                  <a:cubicBezTo>
                    <a:pt x="1285" y="2499"/>
                    <a:pt x="1075" y="2611"/>
                    <a:pt x="805" y="2611"/>
                  </a:cubicBezTo>
                  <a:cubicBezTo>
                    <a:pt x="550" y="2611"/>
                    <a:pt x="353" y="2504"/>
                    <a:pt x="213" y="2291"/>
                  </a:cubicBezTo>
                  <a:cubicBezTo>
                    <a:pt x="73" y="2079"/>
                    <a:pt x="3" y="1769"/>
                    <a:pt x="3" y="1363"/>
                  </a:cubicBezTo>
                  <a:cubicBezTo>
                    <a:pt x="3" y="920"/>
                    <a:pt x="76" y="585"/>
                    <a:pt x="223" y="357"/>
                  </a:cubicBezTo>
                  <a:cubicBezTo>
                    <a:pt x="370" y="130"/>
                    <a:pt x="583" y="16"/>
                    <a:pt x="862" y="16"/>
                  </a:cubicBezTo>
                  <a:moveTo>
                    <a:pt x="2920" y="3"/>
                  </a:moveTo>
                  <a:lnTo>
                    <a:pt x="3040" y="3"/>
                  </a:lnTo>
                  <a:lnTo>
                    <a:pt x="3040" y="2569"/>
                  </a:lnTo>
                  <a:lnTo>
                    <a:pt x="2726" y="2569"/>
                  </a:lnTo>
                  <a:lnTo>
                    <a:pt x="2726" y="421"/>
                  </a:lnTo>
                  <a:cubicBezTo>
                    <a:pt x="2676" y="471"/>
                    <a:pt x="2592" y="526"/>
                    <a:pt x="2474" y="588"/>
                  </a:cubicBezTo>
                  <a:cubicBezTo>
                    <a:pt x="2355" y="650"/>
                    <a:pt x="2246" y="693"/>
                    <a:pt x="2145" y="718"/>
                  </a:cubicBezTo>
                  <a:lnTo>
                    <a:pt x="2145" y="407"/>
                  </a:lnTo>
                  <a:cubicBezTo>
                    <a:pt x="2278" y="370"/>
                    <a:pt x="2420" y="311"/>
                    <a:pt x="2572" y="231"/>
                  </a:cubicBezTo>
                  <a:cubicBezTo>
                    <a:pt x="2723" y="150"/>
                    <a:pt x="2839" y="74"/>
                    <a:pt x="2920" y="3"/>
                  </a:cubicBezTo>
                </a:path>
              </a:pathLst>
            </a:custGeom>
            <a:noFill/>
            <a:ln w="4572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sp>
        <p:nvSpPr>
          <p:cNvPr id="20" name="textbox 20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picture 5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pic>
        <p:nvPicPr>
          <p:cNvPr id="568" name="picture 5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483095" y="4631435"/>
            <a:ext cx="2606040" cy="1473708"/>
          </a:xfrm>
          <a:prstGeom prst="rect">
            <a:avLst/>
          </a:prstGeom>
        </p:spPr>
      </p:pic>
      <p:pic>
        <p:nvPicPr>
          <p:cNvPr id="570" name="picture 5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168384" y="4631435"/>
            <a:ext cx="2606040" cy="1466088"/>
          </a:xfrm>
          <a:prstGeom prst="rect">
            <a:avLst/>
          </a:prstGeom>
        </p:spPr>
      </p:pic>
      <p:pic>
        <p:nvPicPr>
          <p:cNvPr id="572" name="picture 5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3791711" y="4631435"/>
            <a:ext cx="2592323" cy="1473708"/>
          </a:xfrm>
          <a:prstGeom prst="rect">
            <a:avLst/>
          </a:prstGeom>
        </p:spPr>
      </p:pic>
      <p:pic>
        <p:nvPicPr>
          <p:cNvPr id="574" name="picture 5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3051047" y="2979420"/>
            <a:ext cx="2592323" cy="1456943"/>
          </a:xfrm>
          <a:prstGeom prst="rect">
            <a:avLst/>
          </a:prstGeom>
        </p:spPr>
      </p:pic>
      <p:pic>
        <p:nvPicPr>
          <p:cNvPr id="576" name="picture 57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3787140" y="1319783"/>
            <a:ext cx="2584704" cy="1453896"/>
          </a:xfrm>
          <a:prstGeom prst="rect">
            <a:avLst/>
          </a:prstGeom>
        </p:spPr>
      </p:pic>
      <p:pic>
        <p:nvPicPr>
          <p:cNvPr id="578" name="picture 5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6478523" y="1319783"/>
            <a:ext cx="2584704" cy="1453896"/>
          </a:xfrm>
          <a:prstGeom prst="rect">
            <a:avLst/>
          </a:prstGeom>
        </p:spPr>
      </p:pic>
      <p:pic>
        <p:nvPicPr>
          <p:cNvPr id="580" name="picture 58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9168384" y="1319783"/>
            <a:ext cx="2584704" cy="1453896"/>
          </a:xfrm>
          <a:prstGeom prst="rect">
            <a:avLst/>
          </a:prstGeom>
        </p:spPr>
      </p:pic>
      <p:pic>
        <p:nvPicPr>
          <p:cNvPr id="582" name="picture 58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1120139" y="4631435"/>
            <a:ext cx="2560319" cy="1461516"/>
          </a:xfrm>
          <a:prstGeom prst="rect">
            <a:avLst/>
          </a:prstGeom>
        </p:spPr>
      </p:pic>
      <p:pic>
        <p:nvPicPr>
          <p:cNvPr id="584" name="picture 58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5750052" y="2979419"/>
            <a:ext cx="2584704" cy="1446276"/>
          </a:xfrm>
          <a:prstGeom prst="rect">
            <a:avLst/>
          </a:prstGeom>
        </p:spPr>
      </p:pic>
      <p:pic>
        <p:nvPicPr>
          <p:cNvPr id="586" name="picture 58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8441435" y="2979419"/>
            <a:ext cx="2584704" cy="1446276"/>
          </a:xfrm>
          <a:prstGeom prst="rect">
            <a:avLst/>
          </a:prstGeom>
        </p:spPr>
      </p:pic>
      <p:pic>
        <p:nvPicPr>
          <p:cNvPr id="588" name="picture 58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1120139" y="1319783"/>
            <a:ext cx="2560319" cy="1453896"/>
          </a:xfrm>
          <a:prstGeom prst="rect">
            <a:avLst/>
          </a:prstGeom>
        </p:spPr>
      </p:pic>
      <p:pic>
        <p:nvPicPr>
          <p:cNvPr id="590" name="picture 59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385571" y="2979420"/>
            <a:ext cx="2560320" cy="1453895"/>
          </a:xfrm>
          <a:prstGeom prst="rect">
            <a:avLst/>
          </a:prstGeom>
        </p:spPr>
      </p:pic>
      <p:pic>
        <p:nvPicPr>
          <p:cNvPr id="592" name="picture 59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802009" y="733044"/>
            <a:ext cx="4522647" cy="196369"/>
          </a:xfrm>
          <a:prstGeom prst="rect">
            <a:avLst/>
          </a:prstGeom>
        </p:spPr>
      </p:pic>
      <p:sp>
        <p:nvSpPr>
          <p:cNvPr id="594" name="textbox 594"/>
          <p:cNvSpPr/>
          <p:nvPr/>
        </p:nvSpPr>
        <p:spPr>
          <a:xfrm>
            <a:off x="786589" y="338373"/>
            <a:ext cx="4551679" cy="5029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</a:t>
            </a:r>
            <a:r>
              <a:rPr sz="3200" b="1" kern="0" spc="5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</a:t>
            </a:r>
            <a:r>
              <a:rPr sz="3200" b="1" kern="0" spc="5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代</a:t>
            </a:r>
            <a:r>
              <a:rPr sz="3200" b="1" kern="0" spc="5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</a:t>
            </a:r>
            <a:r>
              <a:rPr sz="3200" b="1" kern="0" spc="5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塑</a:t>
            </a:r>
            <a:r>
              <a:rPr sz="3200" b="1" kern="0" spc="5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</a:t>
            </a:r>
            <a:r>
              <a:rPr sz="3200" b="1" kern="0" spc="5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sz="3200" b="1" kern="0" spc="5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柜</a:t>
            </a:r>
            <a:endParaRPr lang="en-US" altLang="en-US" sz="3200" dirty="0"/>
          </a:p>
        </p:txBody>
      </p:sp>
      <p:pic>
        <p:nvPicPr>
          <p:cNvPr id="596" name="picture 59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5873380" y="733044"/>
            <a:ext cx="2149381" cy="196369"/>
          </a:xfrm>
          <a:prstGeom prst="rect">
            <a:avLst/>
          </a:prstGeom>
        </p:spPr>
      </p:pic>
      <p:sp>
        <p:nvSpPr>
          <p:cNvPr id="598" name="textbox 598"/>
          <p:cNvSpPr/>
          <p:nvPr/>
        </p:nvSpPr>
        <p:spPr>
          <a:xfrm>
            <a:off x="5528347" y="338373"/>
            <a:ext cx="2527935" cy="5010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6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3200" b="1" kern="0" spc="-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3200" b="1" kern="0" spc="5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</a:t>
            </a:r>
            <a:r>
              <a:rPr sz="3200" b="1" kern="0" spc="5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</a:t>
            </a:r>
            <a:r>
              <a:rPr sz="3200" b="1" kern="0" spc="5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案</a:t>
            </a:r>
            <a:r>
              <a:rPr sz="3200" b="1" kern="0" spc="5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例</a:t>
            </a:r>
            <a:endParaRPr lang="en-US" altLang="en-US" sz="3200" dirty="0"/>
          </a:p>
        </p:txBody>
      </p:sp>
      <p:pic>
        <p:nvPicPr>
          <p:cNvPr id="600" name="picture 60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pic>
        <p:nvPicPr>
          <p:cNvPr id="602" name="picture 60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600000">
            <a:off x="0" y="0"/>
            <a:ext cx="596671" cy="1185545"/>
          </a:xfrm>
          <a:prstGeom prst="rect">
            <a:avLst/>
          </a:prstGeom>
        </p:spPr>
      </p:pic>
      <p:sp>
        <p:nvSpPr>
          <p:cNvPr id="604" name="textbox 604"/>
          <p:cNvSpPr/>
          <p:nvPr/>
        </p:nvSpPr>
        <p:spPr>
          <a:xfrm>
            <a:off x="385158" y="5425663"/>
            <a:ext cx="631190" cy="51180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5000"/>
              </a:lnSpc>
            </a:pPr>
            <a:r>
              <a:rPr sz="1500" b="1" kern="0" spc="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企业</a:t>
            </a:r>
            <a:endParaRPr lang="en-US" altLang="en-US" sz="1500" dirty="0"/>
          </a:p>
          <a:p>
            <a:pPr marL="12700" algn="l" rtl="0" eaLnBrk="0">
              <a:lnSpc>
                <a:spcPts val="1860"/>
              </a:lnSpc>
              <a:spcBef>
                <a:spcPts val="260"/>
              </a:spcBef>
            </a:pPr>
            <a:r>
              <a:rPr sz="1500" b="1" kern="0" spc="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储物柜</a:t>
            </a:r>
            <a:endParaRPr lang="en-US" altLang="en-US" sz="1500" dirty="0"/>
          </a:p>
        </p:txBody>
      </p:sp>
      <p:sp>
        <p:nvSpPr>
          <p:cNvPr id="606" name="textbox 606"/>
          <p:cNvSpPr/>
          <p:nvPr/>
        </p:nvSpPr>
        <p:spPr>
          <a:xfrm>
            <a:off x="11108582" y="3801243"/>
            <a:ext cx="631825" cy="50609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850"/>
              </a:lnSpc>
            </a:pPr>
            <a:r>
              <a:rPr sz="1500" b="1" kern="0" spc="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校园</a:t>
            </a:r>
            <a:endParaRPr lang="en-US" altLang="en-US" sz="1500" dirty="0"/>
          </a:p>
          <a:p>
            <a:pPr marL="13970" algn="l" rtl="0" eaLnBrk="0">
              <a:lnSpc>
                <a:spcPts val="1865"/>
              </a:lnSpc>
              <a:spcBef>
                <a:spcPts val="65"/>
              </a:spcBef>
            </a:pPr>
            <a:r>
              <a:rPr sz="1500" b="1" kern="0" spc="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书包柜</a:t>
            </a:r>
            <a:endParaRPr lang="en-US" altLang="en-US" sz="1500" dirty="0"/>
          </a:p>
        </p:txBody>
      </p:sp>
      <p:sp>
        <p:nvSpPr>
          <p:cNvPr id="608" name="textbox 608"/>
          <p:cNvSpPr/>
          <p:nvPr/>
        </p:nvSpPr>
        <p:spPr>
          <a:xfrm>
            <a:off x="374388" y="2131573"/>
            <a:ext cx="630555" cy="50419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05000"/>
              </a:lnSpc>
            </a:pPr>
            <a:r>
              <a:rPr sz="1500" b="1" kern="0" spc="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健身房</a:t>
            </a:r>
            <a:r>
              <a:rPr sz="15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更衣柜</a:t>
            </a:r>
            <a:endParaRPr lang="en-US" altLang="en-US" sz="1500" dirty="0"/>
          </a:p>
        </p:txBody>
      </p:sp>
      <p:sp>
        <p:nvSpPr>
          <p:cNvPr id="610" name="textbox 610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  <p:pic>
        <p:nvPicPr>
          <p:cNvPr id="612" name="picture 6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600000">
            <a:off x="11132819" y="4334255"/>
            <a:ext cx="579120" cy="91439"/>
          </a:xfrm>
          <a:prstGeom prst="rect">
            <a:avLst/>
          </a:prstGeom>
        </p:spPr>
      </p:pic>
      <p:pic>
        <p:nvPicPr>
          <p:cNvPr id="614" name="picture 61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600000">
            <a:off x="385571" y="5993891"/>
            <a:ext cx="579119" cy="91440"/>
          </a:xfrm>
          <a:prstGeom prst="rect">
            <a:avLst/>
          </a:prstGeom>
        </p:spPr>
      </p:pic>
      <p:pic>
        <p:nvPicPr>
          <p:cNvPr id="616" name="picture 61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600000">
            <a:off x="385571" y="2682240"/>
            <a:ext cx="579119" cy="91439"/>
          </a:xfrm>
          <a:prstGeom prst="rect">
            <a:avLst/>
          </a:prstGeom>
        </p:spPr>
      </p:pic>
      <p:pic>
        <p:nvPicPr>
          <p:cNvPr id="618" name="picture 61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600000">
            <a:off x="5537207" y="892593"/>
            <a:ext cx="125617" cy="3681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picture 6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 rot="21600000">
            <a:off x="3361944" y="1336548"/>
            <a:ext cx="7837932" cy="4710683"/>
            <a:chOff x="0" y="0"/>
            <a:chExt cx="7837932" cy="4710683"/>
          </a:xfrm>
        </p:grpSpPr>
        <p:pic>
          <p:nvPicPr>
            <p:cNvPr id="622" name="picture 6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7837932" cy="4710683"/>
            </a:xfrm>
            <a:prstGeom prst="rect">
              <a:avLst/>
            </a:prstGeom>
          </p:spPr>
        </p:pic>
        <p:sp>
          <p:nvSpPr>
            <p:cNvPr id="624" name="textbox 624"/>
            <p:cNvSpPr/>
            <p:nvPr/>
          </p:nvSpPr>
          <p:spPr>
            <a:xfrm>
              <a:off x="-12700" y="-12700"/>
              <a:ext cx="7863840" cy="475170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4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42000"/>
                </a:lnSpc>
              </a:pPr>
              <a:endParaRPr lang="en-US" altLang="en-US" sz="1000" dirty="0"/>
            </a:p>
            <a:p>
              <a:pPr marL="1690370" algn="l" rtl="0" eaLnBrk="0">
                <a:lnSpc>
                  <a:spcPct val="97000"/>
                </a:lnSpc>
                <a:spcBef>
                  <a:spcPts val="0"/>
                </a:spcBef>
              </a:pPr>
              <a:r>
                <a:rPr sz="1200" kern="0" spc="-10" dirty="0">
                  <a:solidFill>
                    <a:srgbClr val="262626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</a:t>
              </a:r>
              <a:r>
                <a:rPr sz="1200" kern="0" spc="30" dirty="0">
                  <a:solidFill>
                    <a:srgbClr val="262626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  </a:t>
              </a:r>
              <a:r>
                <a:rPr sz="1200" b="1" kern="0" spc="-1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JX-382系列</a:t>
              </a:r>
              <a:endParaRPr lang="en-US" altLang="en-US" sz="1200" dirty="0"/>
            </a:p>
            <a:p>
              <a:pPr marL="1690370" algn="l" rtl="0" eaLnBrk="0">
                <a:lnSpc>
                  <a:spcPct val="97000"/>
                </a:lnSpc>
                <a:spcBef>
                  <a:spcPts val="765"/>
                </a:spcBef>
              </a:pPr>
              <a:r>
                <a:rPr sz="1200" kern="0" spc="-10" dirty="0">
                  <a:solidFill>
                    <a:srgbClr val="262626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</a:t>
              </a:r>
              <a:r>
                <a:rPr sz="1200" kern="0" spc="40" dirty="0">
                  <a:solidFill>
                    <a:srgbClr val="262626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  </a:t>
              </a:r>
              <a:r>
                <a:rPr sz="1200" b="1" kern="0" spc="-1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JX-382-42系列</a:t>
              </a:r>
              <a:endParaRPr lang="en-US" altLang="en-US" sz="1200" dirty="0"/>
            </a:p>
            <a:p>
              <a:pPr marL="1690370" algn="l" rtl="0" eaLnBrk="0">
                <a:lnSpc>
                  <a:spcPct val="97000"/>
                </a:lnSpc>
                <a:spcBef>
                  <a:spcPts val="765"/>
                </a:spcBef>
              </a:pPr>
              <a:r>
                <a:rPr sz="1200" kern="0" spc="-10" dirty="0">
                  <a:solidFill>
                    <a:srgbClr val="262626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</a:t>
              </a:r>
              <a:r>
                <a:rPr sz="1200" kern="0" spc="30" dirty="0">
                  <a:solidFill>
                    <a:srgbClr val="262626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  </a:t>
              </a:r>
              <a:r>
                <a:rPr sz="1200" b="1" kern="0" spc="-1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JX-400系列</a:t>
              </a:r>
              <a:endParaRPr lang="en-US" altLang="en-US" sz="1200" dirty="0"/>
            </a:p>
            <a:p>
              <a:pPr marL="1690370" algn="l" rtl="0" eaLnBrk="0">
                <a:lnSpc>
                  <a:spcPct val="97000"/>
                </a:lnSpc>
                <a:spcBef>
                  <a:spcPts val="765"/>
                </a:spcBef>
              </a:pPr>
              <a:r>
                <a:rPr sz="1200" kern="0" spc="-10" dirty="0">
                  <a:solidFill>
                    <a:srgbClr val="262626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</a:t>
              </a:r>
              <a:r>
                <a:rPr sz="1200" kern="0" spc="30" dirty="0">
                  <a:solidFill>
                    <a:srgbClr val="262626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  </a:t>
              </a:r>
              <a:r>
                <a:rPr sz="1200" b="1" kern="0" spc="-1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JX-330系列</a:t>
              </a:r>
              <a:endParaRPr lang="en-US" altLang="en-US" sz="1200" dirty="0"/>
            </a:p>
            <a:p>
              <a:pPr marL="1690370" algn="l" rtl="0" eaLnBrk="0">
                <a:lnSpc>
                  <a:spcPct val="97000"/>
                </a:lnSpc>
                <a:spcBef>
                  <a:spcPts val="765"/>
                </a:spcBef>
              </a:pPr>
              <a:r>
                <a:rPr sz="1200" kern="0" spc="-10" dirty="0">
                  <a:solidFill>
                    <a:srgbClr val="262626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</a:t>
              </a:r>
              <a:r>
                <a:rPr sz="1200" kern="0" spc="30" dirty="0">
                  <a:solidFill>
                    <a:srgbClr val="262626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  </a:t>
              </a:r>
              <a:r>
                <a:rPr sz="1200" b="1" kern="0" spc="-1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JX-355系列</a:t>
              </a:r>
              <a:endParaRPr lang="en-US" altLang="en-US" sz="1200" dirty="0"/>
            </a:p>
            <a:p>
              <a:pPr marL="1690370" algn="l" rtl="0" eaLnBrk="0">
                <a:lnSpc>
                  <a:spcPct val="97000"/>
                </a:lnSpc>
                <a:spcBef>
                  <a:spcPts val="765"/>
                </a:spcBef>
              </a:pPr>
              <a:r>
                <a:rPr sz="1200" kern="0" spc="-10" dirty="0">
                  <a:solidFill>
                    <a:srgbClr val="262626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</a:t>
              </a:r>
              <a:r>
                <a:rPr sz="1200" kern="0" spc="40" dirty="0">
                  <a:solidFill>
                    <a:srgbClr val="262626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  </a:t>
              </a:r>
              <a:r>
                <a:rPr sz="1200" b="1" kern="0" spc="-1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JX-360-45系列</a:t>
              </a:r>
              <a:endParaRPr lang="en-US" altLang="en-US" sz="1200" dirty="0"/>
            </a:p>
            <a:p>
              <a:pPr marL="1690370" algn="l" rtl="0" eaLnBrk="0">
                <a:lnSpc>
                  <a:spcPct val="97000"/>
                </a:lnSpc>
                <a:spcBef>
                  <a:spcPts val="765"/>
                </a:spcBef>
              </a:pPr>
              <a:r>
                <a:rPr sz="1200" kern="0" spc="-10" dirty="0">
                  <a:solidFill>
                    <a:srgbClr val="262626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</a:t>
              </a:r>
              <a:r>
                <a:rPr sz="1200" kern="0" spc="30" dirty="0">
                  <a:solidFill>
                    <a:srgbClr val="262626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  </a:t>
              </a:r>
              <a:r>
                <a:rPr sz="1200" b="1" kern="0" spc="-1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JX-480系列</a:t>
              </a:r>
              <a:endParaRPr lang="en-US" altLang="en-US" sz="1200" dirty="0"/>
            </a:p>
            <a:p>
              <a:pPr marL="1690370" algn="l" rtl="0" eaLnBrk="0">
                <a:lnSpc>
                  <a:spcPct val="97000"/>
                </a:lnSpc>
                <a:spcBef>
                  <a:spcPts val="765"/>
                </a:spcBef>
              </a:pPr>
              <a:r>
                <a:rPr sz="1200" kern="0" spc="-10" dirty="0">
                  <a:solidFill>
                    <a:srgbClr val="262626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</a:t>
              </a:r>
              <a:r>
                <a:rPr sz="1200" kern="0" spc="30" dirty="0">
                  <a:solidFill>
                    <a:srgbClr val="262626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  </a:t>
              </a:r>
              <a:r>
                <a:rPr sz="1200" b="1" kern="0" spc="-1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JXP-480系列</a:t>
              </a:r>
              <a:endParaRPr lang="en-US" altLang="en-US" sz="1200" dirty="0"/>
            </a:p>
            <a:p>
              <a:pPr algn="l" rtl="0" eaLnBrk="0">
                <a:lnSpc>
                  <a:spcPct val="106000"/>
                </a:lnSpc>
              </a:pPr>
              <a:endParaRPr lang="en-US" altLang="en-US" sz="600" dirty="0"/>
            </a:p>
            <a:p>
              <a:pPr marL="1690370" algn="l" rtl="0" eaLnBrk="0">
                <a:lnSpc>
                  <a:spcPct val="97000"/>
                </a:lnSpc>
              </a:pPr>
              <a:r>
                <a:rPr sz="1200" kern="0" spc="-20" dirty="0">
                  <a:solidFill>
                    <a:srgbClr val="262626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•</a:t>
              </a:r>
              <a:r>
                <a:rPr sz="1200" kern="0" spc="60" dirty="0">
                  <a:solidFill>
                    <a:srgbClr val="262626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    </a:t>
              </a:r>
              <a:r>
                <a:rPr sz="1200" b="1" kern="0" spc="-2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DL-385-42系列</a:t>
              </a:r>
              <a:endParaRPr lang="en-US" altLang="en-US" sz="1200" dirty="0"/>
            </a:p>
          </p:txBody>
        </p:sp>
      </p:grpSp>
      <p:sp>
        <p:nvSpPr>
          <p:cNvPr id="626" name="textbox 626"/>
          <p:cNvSpPr/>
          <p:nvPr/>
        </p:nvSpPr>
        <p:spPr>
          <a:xfrm>
            <a:off x="662889" y="1691138"/>
            <a:ext cx="2322829" cy="400177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21590" algn="l" rtl="0" eaLnBrk="0">
              <a:lnSpc>
                <a:spcPts val="1860"/>
              </a:lnSpc>
            </a:pPr>
            <a:r>
              <a:rPr sz="1500" kern="0" spc="3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1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</a:t>
            </a:r>
            <a:r>
              <a:rPr sz="1500" b="1" kern="0" spc="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材质</a:t>
            </a:r>
            <a:endParaRPr lang="en-US" altLang="en-US" sz="1500" dirty="0"/>
          </a:p>
          <a:p>
            <a:pPr marL="12700" algn="l" rtl="0" eaLnBrk="0">
              <a:lnSpc>
                <a:spcPct val="88000"/>
              </a:lnSpc>
              <a:spcBef>
                <a:spcPts val="795"/>
              </a:spcBef>
            </a:pPr>
            <a:r>
              <a:rPr sz="1200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ABS+HIPS+N</a:t>
            </a:r>
            <a:r>
              <a:rPr sz="1200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ylon塑料</a:t>
            </a:r>
            <a:endParaRPr lang="en-US" altLang="en-US" sz="1200" dirty="0"/>
          </a:p>
          <a:p>
            <a:pPr marL="21590" algn="l" rtl="0" eaLnBrk="0">
              <a:lnSpc>
                <a:spcPts val="2800"/>
              </a:lnSpc>
              <a:spcBef>
                <a:spcPts val="15"/>
              </a:spcBef>
            </a:pPr>
            <a:r>
              <a:rPr sz="1500" kern="0" spc="3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1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</a:t>
            </a:r>
            <a:r>
              <a:rPr sz="1500" b="1" kern="0" spc="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技术</a:t>
            </a:r>
            <a:endParaRPr lang="en-US" altLang="en-US" sz="1500" dirty="0"/>
          </a:p>
          <a:p>
            <a:pPr marL="12700" algn="l" rtl="0" eaLnBrk="0">
              <a:lnSpc>
                <a:spcPct val="89000"/>
              </a:lnSpc>
              <a:spcBef>
                <a:spcPts val="960"/>
              </a:spcBef>
            </a:pPr>
            <a:r>
              <a:rPr sz="1200" kern="0" spc="-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注塑工艺</a:t>
            </a:r>
            <a:r>
              <a:rPr sz="1200" kern="0" spc="-1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，榫卯结构</a:t>
            </a:r>
            <a:endParaRPr lang="en-US" altLang="en-US" sz="1200" dirty="0"/>
          </a:p>
          <a:p>
            <a:pPr marL="21590" algn="l" rtl="0" eaLnBrk="0">
              <a:lnSpc>
                <a:spcPts val="2800"/>
              </a:lnSpc>
            </a:pPr>
            <a:r>
              <a:rPr sz="1500" kern="0" spc="3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1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</a:t>
            </a:r>
            <a:r>
              <a:rPr sz="1500" b="1" kern="0" spc="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特点</a:t>
            </a:r>
            <a:endParaRPr lang="en-US" altLang="en-US" sz="1500" dirty="0"/>
          </a:p>
          <a:p>
            <a:pPr marL="12700" algn="l" rtl="0" eaLnBrk="0">
              <a:lnSpc>
                <a:spcPct val="98000"/>
              </a:lnSpc>
              <a:spcBef>
                <a:spcPts val="955"/>
              </a:spcBef>
            </a:pPr>
            <a:r>
              <a:rPr sz="12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细节优化</a:t>
            </a:r>
            <a:endParaRPr lang="en-US" altLang="en-US" sz="1200" dirty="0"/>
          </a:p>
          <a:p>
            <a:pPr marL="20320" algn="l" rtl="0" eaLnBrk="0">
              <a:lnSpc>
                <a:spcPct val="97000"/>
              </a:lnSpc>
              <a:spcBef>
                <a:spcPts val="755"/>
              </a:spcBef>
            </a:pPr>
            <a:r>
              <a:rPr sz="1200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防护软角设计</a:t>
            </a:r>
            <a:r>
              <a:rPr sz="1200" kern="0" spc="-17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，缓解磕碰伤害。</a:t>
            </a:r>
            <a:endParaRPr lang="en-US" altLang="en-US" sz="1200" dirty="0"/>
          </a:p>
          <a:p>
            <a:pPr algn="r" rtl="0" eaLnBrk="0">
              <a:lnSpc>
                <a:spcPct val="89000"/>
              </a:lnSpc>
              <a:spcBef>
                <a:spcPts val="760"/>
              </a:spcBef>
            </a:pPr>
            <a:r>
              <a:rPr sz="1200" kern="0" spc="-7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隐藏式上下板</a:t>
            </a:r>
            <a:r>
              <a:rPr sz="1200" kern="0" spc="-16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7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，柜间缝隙&lt;3mm，</a:t>
            </a:r>
            <a:endParaRPr lang="en-US" altLang="en-US" sz="1200" dirty="0"/>
          </a:p>
          <a:p>
            <a:pPr marL="12700" algn="l" rtl="0" eaLnBrk="0">
              <a:lnSpc>
                <a:spcPts val="2160"/>
              </a:lnSpc>
            </a:pPr>
            <a:r>
              <a:rPr sz="1200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增强整体性</a:t>
            </a:r>
            <a:r>
              <a:rPr sz="1200" kern="0" spc="-18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，更美观</a:t>
            </a:r>
            <a:r>
              <a:rPr sz="1200" kern="0" spc="-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en-US" sz="1200" dirty="0"/>
          </a:p>
          <a:p>
            <a:pPr marL="12700" algn="l" rtl="0" eaLnBrk="0">
              <a:lnSpc>
                <a:spcPct val="97000"/>
              </a:lnSpc>
              <a:spcBef>
                <a:spcPts val="890"/>
              </a:spcBef>
            </a:pPr>
            <a:r>
              <a:rPr sz="12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打理便捷</a:t>
            </a:r>
            <a:endParaRPr lang="en-US" altLang="en-US" sz="1200" dirty="0"/>
          </a:p>
          <a:p>
            <a:pPr marL="14605" algn="l" rtl="0" eaLnBrk="0">
              <a:lnSpc>
                <a:spcPct val="97000"/>
              </a:lnSpc>
              <a:spcBef>
                <a:spcPts val="755"/>
              </a:spcBef>
            </a:pPr>
            <a:r>
              <a:rPr sz="1200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平面设计</a:t>
            </a:r>
            <a:r>
              <a:rPr sz="1200" kern="0" spc="-1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，取缔边角残污纳垢。</a:t>
            </a:r>
            <a:endParaRPr lang="en-US" altLang="en-US" sz="1200" dirty="0"/>
          </a:p>
          <a:p>
            <a:pPr marL="12700" algn="l" rtl="0" eaLnBrk="0">
              <a:lnSpc>
                <a:spcPct val="97000"/>
              </a:lnSpc>
              <a:spcBef>
                <a:spcPts val="765"/>
              </a:spcBef>
            </a:pPr>
            <a:r>
              <a:rPr sz="12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视觉呈现</a:t>
            </a:r>
            <a:endParaRPr lang="en-US" altLang="en-US" sz="1200" dirty="0"/>
          </a:p>
          <a:p>
            <a:pPr algn="r" rtl="0" eaLnBrk="0">
              <a:lnSpc>
                <a:spcPct val="89000"/>
              </a:lnSpc>
              <a:spcBef>
                <a:spcPts val="755"/>
              </a:spcBef>
            </a:pPr>
            <a:r>
              <a:rPr sz="1200" kern="0" spc="-5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融入美学设计</a:t>
            </a:r>
            <a:r>
              <a:rPr sz="1200" kern="0" spc="-16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5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，采用光滑面门</a:t>
            </a:r>
            <a:r>
              <a:rPr sz="1200" kern="0" spc="-6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板，</a:t>
            </a:r>
            <a:endParaRPr lang="en-US" altLang="en-US" sz="1200" dirty="0"/>
          </a:p>
          <a:p>
            <a:pPr marL="13335" algn="l" rtl="0" eaLnBrk="0">
              <a:lnSpc>
                <a:spcPts val="2160"/>
              </a:lnSpc>
            </a:pPr>
            <a:r>
              <a:rPr sz="1200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实用百搭。</a:t>
            </a:r>
            <a:endParaRPr lang="en-US" altLang="en-US" sz="1200" dirty="0"/>
          </a:p>
        </p:txBody>
      </p:sp>
      <p:sp>
        <p:nvSpPr>
          <p:cNvPr id="628" name="textbox 628"/>
          <p:cNvSpPr/>
          <p:nvPr/>
        </p:nvSpPr>
        <p:spPr>
          <a:xfrm>
            <a:off x="677489" y="424986"/>
            <a:ext cx="5927090" cy="5029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32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室</a:t>
            </a:r>
            <a:r>
              <a:rPr sz="3200" b="1" kern="0" spc="6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</a:t>
            </a:r>
            <a:r>
              <a:rPr sz="3200" b="1" kern="0" spc="4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</a:t>
            </a:r>
            <a:r>
              <a:rPr sz="3200" b="1" kern="0" spc="4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sz="3200" b="1" kern="0" spc="4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柜</a:t>
            </a:r>
            <a:r>
              <a:rPr sz="3200" b="1" kern="0" spc="5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 二 代 全 塑 储 </a:t>
            </a:r>
            <a:r>
              <a:rPr sz="24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 柜</a:t>
            </a:r>
            <a:endParaRPr lang="en-US" altLang="en-US" sz="2400" dirty="0"/>
          </a:p>
        </p:txBody>
      </p:sp>
      <p:pic>
        <p:nvPicPr>
          <p:cNvPr id="630" name="picture 6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pic>
        <p:nvPicPr>
          <p:cNvPr id="632" name="picture 6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27338" y="6242707"/>
            <a:ext cx="2290002" cy="361163"/>
          </a:xfrm>
          <a:prstGeom prst="rect">
            <a:avLst/>
          </a:prstGeom>
        </p:spPr>
      </p:pic>
      <p:sp>
        <p:nvSpPr>
          <p:cNvPr id="634" name="textbox 634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  <p:pic>
        <p:nvPicPr>
          <p:cNvPr id="636" name="picture 6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59892" y="1053084"/>
            <a:ext cx="528827" cy="13563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picture 6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sp>
        <p:nvSpPr>
          <p:cNvPr id="640" name="textbox 640"/>
          <p:cNvSpPr/>
          <p:nvPr/>
        </p:nvSpPr>
        <p:spPr>
          <a:xfrm>
            <a:off x="679704" y="1458467"/>
            <a:ext cx="2527300" cy="4730750"/>
          </a:xfrm>
          <a:prstGeom prst="rect">
            <a:avLst/>
          </a:prstGeom>
          <a:solidFill>
            <a:srgbClr val="FFFFFF">
              <a:alpha val="54901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3000"/>
              </a:lnSpc>
            </a:pPr>
            <a:endParaRPr lang="en-US" altLang="en-US" sz="1000" dirty="0"/>
          </a:p>
          <a:p>
            <a:pPr algn="l" rtl="0" eaLnBrk="0">
              <a:lnSpc>
                <a:spcPct val="103000"/>
              </a:lnSpc>
            </a:pPr>
            <a:endParaRPr lang="en-US" altLang="en-US" sz="1000" dirty="0"/>
          </a:p>
          <a:p>
            <a:pPr algn="l" rtl="0" eaLnBrk="0">
              <a:lnSpc>
                <a:spcPct val="103000"/>
              </a:lnSpc>
            </a:pPr>
            <a:endParaRPr lang="en-US" altLang="en-US" sz="1000" dirty="0"/>
          </a:p>
          <a:p>
            <a:pPr algn="l" rtl="0" eaLnBrk="0">
              <a:lnSpc>
                <a:spcPct val="103000"/>
              </a:lnSpc>
            </a:pPr>
            <a:endParaRPr lang="en-US" altLang="en-US" sz="1000" dirty="0"/>
          </a:p>
          <a:p>
            <a:pPr algn="l" rtl="0" eaLnBrk="0">
              <a:lnSpc>
                <a:spcPct val="103000"/>
              </a:lnSpc>
            </a:pPr>
            <a:endParaRPr lang="en-US" altLang="en-US" sz="1000" dirty="0"/>
          </a:p>
          <a:p>
            <a:pPr algn="l" rtl="0" eaLnBrk="0">
              <a:lnSpc>
                <a:spcPct val="103000"/>
              </a:lnSpc>
            </a:pPr>
            <a:endParaRPr lang="en-US" altLang="en-US" sz="1000" dirty="0"/>
          </a:p>
          <a:p>
            <a:pPr algn="l" rtl="0" eaLnBrk="0">
              <a:lnSpc>
                <a:spcPct val="9000"/>
              </a:lnSpc>
            </a:pPr>
            <a:endParaRPr lang="en-US" altLang="en-US" sz="100" dirty="0"/>
          </a:p>
          <a:p>
            <a:pPr marL="116840" algn="l" rtl="0" eaLnBrk="0">
              <a:lnSpc>
                <a:spcPct val="89000"/>
              </a:lnSpc>
            </a:pPr>
            <a:r>
              <a:rPr sz="14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宽度382mm/深度500mm</a:t>
            </a:r>
            <a:r>
              <a:rPr sz="14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endParaRPr lang="en-US" altLang="en-US" sz="1400" dirty="0"/>
          </a:p>
          <a:p>
            <a:pPr marL="116840" algn="l" rtl="0" eaLnBrk="0">
              <a:lnSpc>
                <a:spcPts val="3360"/>
              </a:lnSpc>
            </a:pPr>
            <a:r>
              <a:rPr sz="14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简约而不简单的门板设计，</a:t>
            </a:r>
            <a:endParaRPr lang="en-US" altLang="en-US" sz="1400" dirty="0"/>
          </a:p>
          <a:p>
            <a:pPr algn="l" rtl="0" eaLnBrk="0">
              <a:lnSpc>
                <a:spcPct val="120000"/>
              </a:lnSpc>
            </a:pPr>
            <a:endParaRPr lang="en-US" altLang="en-US" sz="1000" dirty="0"/>
          </a:p>
          <a:p>
            <a:pPr marL="115570" algn="l" rtl="0" eaLnBrk="0">
              <a:lnSpc>
                <a:spcPct val="89000"/>
              </a:lnSpc>
              <a:spcBef>
                <a:spcPts val="425"/>
              </a:spcBef>
            </a:pPr>
            <a:r>
              <a:rPr sz="1400" b="1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精细的做工</a:t>
            </a:r>
            <a:r>
              <a:rPr sz="1400" b="1" kern="0" spc="-17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，多项专利及可靠</a:t>
            </a:r>
            <a:endParaRPr lang="en-US" altLang="en-US" sz="1400" dirty="0"/>
          </a:p>
          <a:p>
            <a:pPr marL="123825" algn="l" rtl="0" eaLnBrk="0">
              <a:lnSpc>
                <a:spcPts val="3360"/>
              </a:lnSpc>
            </a:pPr>
            <a:r>
              <a:rPr sz="1400" b="1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的质量</a:t>
            </a:r>
            <a:r>
              <a:rPr sz="1400" b="1" kern="0" spc="-2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，塑造美好储物空间。</a:t>
            </a:r>
            <a:endParaRPr lang="en-US" altLang="en-US" sz="1400" dirty="0"/>
          </a:p>
        </p:txBody>
      </p:sp>
      <p:sp>
        <p:nvSpPr>
          <p:cNvPr id="642" name="textbox 642"/>
          <p:cNvSpPr/>
          <p:nvPr/>
        </p:nvSpPr>
        <p:spPr>
          <a:xfrm>
            <a:off x="677489" y="424986"/>
            <a:ext cx="7637144" cy="5029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32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室</a:t>
            </a:r>
            <a:r>
              <a:rPr sz="3200" b="1" kern="0" spc="6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</a:t>
            </a:r>
            <a:r>
              <a:rPr sz="3200" b="1" kern="0" spc="4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</a:t>
            </a:r>
            <a:r>
              <a:rPr sz="3200" b="1" kern="0" spc="4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sz="3200" b="1" kern="0" spc="4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柜</a:t>
            </a:r>
            <a:r>
              <a:rPr sz="3200" b="1" kern="0" spc="5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第二代全塑储物柜  </a:t>
            </a:r>
            <a:r>
              <a:rPr sz="24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JX</a:t>
            </a:r>
            <a:r>
              <a:rPr sz="2400" b="1" kern="0" spc="-3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2400" b="1" kern="0" spc="-3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382</a:t>
            </a:r>
            <a:r>
              <a:rPr sz="2400" b="1" kern="0" spc="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系列</a:t>
            </a:r>
            <a:endParaRPr lang="en-US" altLang="en-US" sz="2400" dirty="0"/>
          </a:p>
        </p:txBody>
      </p:sp>
      <p:pic>
        <p:nvPicPr>
          <p:cNvPr id="644" name="picture 6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pic>
        <p:nvPicPr>
          <p:cNvPr id="646" name="picture 6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27338" y="6242707"/>
            <a:ext cx="2290002" cy="361163"/>
          </a:xfrm>
          <a:prstGeom prst="rect">
            <a:avLst/>
          </a:prstGeom>
        </p:spPr>
      </p:pic>
      <p:sp>
        <p:nvSpPr>
          <p:cNvPr id="648" name="textbox 648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  <p:pic>
        <p:nvPicPr>
          <p:cNvPr id="650" name="picture 6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59892" y="1053084"/>
            <a:ext cx="528827" cy="13563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picture 6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sp>
        <p:nvSpPr>
          <p:cNvPr id="654" name="textbox 654"/>
          <p:cNvSpPr/>
          <p:nvPr/>
        </p:nvSpPr>
        <p:spPr>
          <a:xfrm>
            <a:off x="679704" y="1458467"/>
            <a:ext cx="2527300" cy="4730750"/>
          </a:xfrm>
          <a:prstGeom prst="rect">
            <a:avLst/>
          </a:prstGeom>
          <a:solidFill>
            <a:srgbClr val="FFFFFF">
              <a:alpha val="54901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</a:pPr>
            <a:endParaRPr lang="en-US" altLang="en-US" sz="1000" dirty="0"/>
          </a:p>
          <a:p>
            <a:pPr algn="l" rtl="0" eaLnBrk="0">
              <a:lnSpc>
                <a:spcPct val="107000"/>
              </a:lnSpc>
            </a:pPr>
            <a:endParaRPr lang="en-US" altLang="en-US" sz="1000" dirty="0"/>
          </a:p>
          <a:p>
            <a:pPr algn="l" rtl="0" eaLnBrk="0">
              <a:lnSpc>
                <a:spcPct val="107000"/>
              </a:lnSpc>
            </a:pPr>
            <a:endParaRPr lang="en-US" altLang="en-US" sz="1000" dirty="0"/>
          </a:p>
          <a:p>
            <a:pPr algn="l" rtl="0" eaLnBrk="0">
              <a:lnSpc>
                <a:spcPct val="108000"/>
              </a:lnSpc>
            </a:pPr>
            <a:endParaRPr lang="en-US" altLang="en-US" sz="1000" dirty="0"/>
          </a:p>
          <a:p>
            <a:pPr algn="l" rtl="0" eaLnBrk="0">
              <a:lnSpc>
                <a:spcPct val="108000"/>
              </a:lnSpc>
            </a:pPr>
            <a:endParaRPr lang="en-US" altLang="en-US" sz="1000" dirty="0"/>
          </a:p>
          <a:p>
            <a:pPr algn="l" rtl="0" eaLnBrk="0">
              <a:lnSpc>
                <a:spcPct val="108000"/>
              </a:lnSpc>
            </a:pPr>
            <a:endParaRPr lang="en-US" altLang="en-US" sz="1000" dirty="0"/>
          </a:p>
          <a:p>
            <a:pPr algn="l" rtl="0" eaLnBrk="0">
              <a:lnSpc>
                <a:spcPct val="108000"/>
              </a:lnSpc>
            </a:pPr>
            <a:endParaRPr lang="en-US" altLang="en-US" sz="1000" dirty="0"/>
          </a:p>
          <a:p>
            <a:pPr algn="l" rtl="0" eaLnBrk="0">
              <a:lnSpc>
                <a:spcPct val="7000"/>
              </a:lnSpc>
            </a:pPr>
            <a:endParaRPr lang="en-US" altLang="en-US" sz="100" dirty="0"/>
          </a:p>
          <a:p>
            <a:pPr algn="r" rtl="0" eaLnBrk="0">
              <a:lnSpc>
                <a:spcPct val="89000"/>
              </a:lnSpc>
            </a:pPr>
            <a:r>
              <a:rPr sz="1400" b="1" kern="0" spc="-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宽度382mm/深度420mm，</a:t>
            </a:r>
            <a:endParaRPr lang="en-US" altLang="en-US" sz="1400" dirty="0"/>
          </a:p>
          <a:p>
            <a:pPr marL="165735" algn="l" rtl="0" eaLnBrk="0">
              <a:lnSpc>
                <a:spcPts val="3360"/>
              </a:lnSpc>
            </a:pPr>
            <a:r>
              <a:rPr sz="14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简约美观的门板设计，</a:t>
            </a:r>
            <a:endParaRPr lang="en-US" altLang="en-US" sz="1400" dirty="0"/>
          </a:p>
          <a:p>
            <a:pPr algn="l" rtl="0" eaLnBrk="0">
              <a:lnSpc>
                <a:spcPct val="120000"/>
              </a:lnSpc>
            </a:pPr>
            <a:endParaRPr lang="en-US" altLang="en-US" sz="1000" dirty="0"/>
          </a:p>
          <a:p>
            <a:pPr marL="166370" algn="l" rtl="0" eaLnBrk="0">
              <a:lnSpc>
                <a:spcPct val="89000"/>
              </a:lnSpc>
              <a:spcBef>
                <a:spcPts val="430"/>
              </a:spcBef>
            </a:pPr>
            <a:r>
              <a:rPr sz="1400" b="1" kern="0" spc="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为不同使用场景储物需</a:t>
            </a:r>
            <a:r>
              <a:rPr sz="1400" b="1" kern="0" spc="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求更</a:t>
            </a:r>
            <a:endParaRPr lang="en-US" altLang="en-US" sz="1400" dirty="0"/>
          </a:p>
          <a:p>
            <a:pPr marL="167005" algn="l" rtl="0" eaLnBrk="0">
              <a:lnSpc>
                <a:spcPts val="3360"/>
              </a:lnSpc>
            </a:pPr>
            <a:r>
              <a:rPr sz="14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多规格选择。</a:t>
            </a:r>
            <a:endParaRPr lang="en-US" altLang="en-US" sz="1400" dirty="0"/>
          </a:p>
        </p:txBody>
      </p:sp>
      <p:pic>
        <p:nvPicPr>
          <p:cNvPr id="656" name="picture 6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090444" y="2396687"/>
            <a:ext cx="1822305" cy="3550648"/>
          </a:xfrm>
          <a:prstGeom prst="rect">
            <a:avLst/>
          </a:prstGeom>
        </p:spPr>
      </p:pic>
      <p:pic>
        <p:nvPicPr>
          <p:cNvPr id="658" name="picture 6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7954122" y="3626733"/>
            <a:ext cx="1805273" cy="2320602"/>
          </a:xfrm>
          <a:prstGeom prst="rect">
            <a:avLst/>
          </a:prstGeom>
        </p:spPr>
      </p:pic>
      <p:sp>
        <p:nvSpPr>
          <p:cNvPr id="660" name="textbox 660"/>
          <p:cNvSpPr/>
          <p:nvPr/>
        </p:nvSpPr>
        <p:spPr>
          <a:xfrm>
            <a:off x="677489" y="424986"/>
            <a:ext cx="8551544" cy="5029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3200" b="1" kern="0" spc="1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室</a:t>
            </a:r>
            <a:r>
              <a:rPr sz="3200" b="1" kern="0" spc="7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</a:t>
            </a:r>
            <a:r>
              <a:rPr sz="3200" b="1" kern="0" spc="4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</a:t>
            </a:r>
            <a:r>
              <a:rPr sz="3200" b="1" kern="0" spc="4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sz="3200" b="1" kern="0" spc="4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柜</a:t>
            </a:r>
            <a:r>
              <a:rPr sz="3200" b="1" kern="0" spc="5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1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第二代全塑储物柜</a:t>
            </a:r>
            <a:r>
              <a:rPr sz="2400" b="1" kern="0" spc="2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24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JX</a:t>
            </a:r>
            <a:r>
              <a:rPr sz="2400" b="1" kern="0" spc="-1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1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2400" b="1" kern="0" spc="-1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1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382</a:t>
            </a:r>
            <a:r>
              <a:rPr sz="2400" b="1" kern="0" spc="-1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1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2400" b="1" kern="0" spc="-3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1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42</a:t>
            </a:r>
            <a:r>
              <a:rPr sz="2400" b="1" kern="0" spc="-3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1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系列</a:t>
            </a:r>
            <a:endParaRPr lang="en-US" altLang="en-US" sz="2400" dirty="0"/>
          </a:p>
        </p:txBody>
      </p:sp>
      <p:pic>
        <p:nvPicPr>
          <p:cNvPr id="662" name="picture 6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pic>
        <p:nvPicPr>
          <p:cNvPr id="664" name="picture 6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27338" y="6242707"/>
            <a:ext cx="2290002" cy="361163"/>
          </a:xfrm>
          <a:prstGeom prst="rect">
            <a:avLst/>
          </a:prstGeom>
        </p:spPr>
      </p:pic>
      <p:sp>
        <p:nvSpPr>
          <p:cNvPr id="666" name="textbox 666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  <p:pic>
        <p:nvPicPr>
          <p:cNvPr id="668" name="picture 6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659892" y="1053084"/>
            <a:ext cx="528827" cy="13563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picture 67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sp>
        <p:nvSpPr>
          <p:cNvPr id="672" name="textbox 672"/>
          <p:cNvSpPr/>
          <p:nvPr/>
        </p:nvSpPr>
        <p:spPr>
          <a:xfrm>
            <a:off x="679704" y="1458467"/>
            <a:ext cx="2527300" cy="4730750"/>
          </a:xfrm>
          <a:prstGeom prst="rect">
            <a:avLst/>
          </a:prstGeom>
          <a:solidFill>
            <a:srgbClr val="FFFFFF">
              <a:alpha val="54901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9000"/>
              </a:lnSpc>
            </a:pPr>
            <a:endParaRPr lang="en-US" altLang="en-US" sz="1000" dirty="0"/>
          </a:p>
          <a:p>
            <a:pPr algn="l" rtl="0" eaLnBrk="0">
              <a:lnSpc>
                <a:spcPct val="109000"/>
              </a:lnSpc>
            </a:pPr>
            <a:endParaRPr lang="en-US" altLang="en-US" sz="1000" dirty="0"/>
          </a:p>
          <a:p>
            <a:pPr algn="l" rtl="0" eaLnBrk="0">
              <a:lnSpc>
                <a:spcPct val="109000"/>
              </a:lnSpc>
            </a:pPr>
            <a:endParaRPr lang="en-US" altLang="en-US" sz="1000" dirty="0"/>
          </a:p>
          <a:p>
            <a:pPr algn="l" rtl="0" eaLnBrk="0">
              <a:lnSpc>
                <a:spcPct val="109000"/>
              </a:lnSpc>
            </a:pPr>
            <a:endParaRPr lang="en-US" altLang="en-US" sz="1000" dirty="0"/>
          </a:p>
          <a:p>
            <a:pPr algn="l" rtl="0" eaLnBrk="0">
              <a:lnSpc>
                <a:spcPct val="109000"/>
              </a:lnSpc>
            </a:pPr>
            <a:endParaRPr lang="en-US" altLang="en-US" sz="1000" dirty="0"/>
          </a:p>
          <a:p>
            <a:pPr algn="l" rtl="0" eaLnBrk="0">
              <a:lnSpc>
                <a:spcPct val="109000"/>
              </a:lnSpc>
            </a:pPr>
            <a:endParaRPr lang="en-US" altLang="en-US" sz="1000" dirty="0"/>
          </a:p>
          <a:p>
            <a:pPr algn="l" rtl="0" eaLnBrk="0">
              <a:lnSpc>
                <a:spcPct val="109000"/>
              </a:lnSpc>
            </a:pPr>
            <a:endParaRPr lang="en-US" altLang="en-US" sz="1000" dirty="0"/>
          </a:p>
          <a:p>
            <a:pPr algn="l" rtl="0" eaLnBrk="0">
              <a:lnSpc>
                <a:spcPct val="109000"/>
              </a:lnSpc>
            </a:pPr>
            <a:endParaRPr lang="en-US" altLang="en-US" sz="1000" dirty="0"/>
          </a:p>
          <a:p>
            <a:pPr algn="l" rtl="0" eaLnBrk="0">
              <a:lnSpc>
                <a:spcPct val="109000"/>
              </a:lnSpc>
            </a:pPr>
            <a:endParaRPr lang="en-US" altLang="en-US" sz="1000" dirty="0"/>
          </a:p>
          <a:p>
            <a:pPr marL="93980" algn="l" rtl="0" eaLnBrk="0">
              <a:lnSpc>
                <a:spcPct val="98000"/>
              </a:lnSpc>
              <a:spcBef>
                <a:spcPts val="0"/>
              </a:spcBef>
            </a:pPr>
            <a:r>
              <a:rPr sz="14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宽360mm/深450m</a:t>
            </a:r>
            <a:r>
              <a:rPr sz="14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m，</a:t>
            </a:r>
            <a:endParaRPr lang="en-US" altLang="en-US" sz="1400" dirty="0"/>
          </a:p>
          <a:p>
            <a:pPr algn="l" rtl="0" eaLnBrk="0">
              <a:lnSpc>
                <a:spcPct val="108000"/>
              </a:lnSpc>
            </a:pPr>
            <a:endParaRPr lang="en-US" altLang="en-US" sz="1000" dirty="0"/>
          </a:p>
          <a:p>
            <a:pPr marL="101600" algn="l" rtl="0" eaLnBrk="0">
              <a:lnSpc>
                <a:spcPct val="89000"/>
              </a:lnSpc>
              <a:spcBef>
                <a:spcPts val="425"/>
              </a:spcBef>
            </a:pPr>
            <a:r>
              <a:rPr sz="14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随市场环境不断变化</a:t>
            </a:r>
            <a:r>
              <a:rPr sz="1400" b="1" kern="0" spc="-1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，开拓全</a:t>
            </a:r>
            <a:endParaRPr lang="en-US" altLang="en-US" sz="1400" dirty="0"/>
          </a:p>
          <a:p>
            <a:pPr marL="93980" indent="-1905" algn="l" rtl="0" eaLnBrk="0">
              <a:lnSpc>
                <a:spcPct val="204000"/>
              </a:lnSpc>
              <a:spcBef>
                <a:spcPts val="10"/>
              </a:spcBef>
            </a:pPr>
            <a:r>
              <a:rPr sz="14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新规格尺寸</a:t>
            </a:r>
            <a:r>
              <a:rPr sz="1400" b="1" kern="0" spc="-17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400" b="1" kern="0" spc="-30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门板新增透气孔</a:t>
            </a:r>
            <a:r>
              <a:rPr sz="14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4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设计满足各场景储物需求。</a:t>
            </a:r>
            <a:endParaRPr lang="en-US" altLang="en-US" sz="1400" dirty="0"/>
          </a:p>
        </p:txBody>
      </p:sp>
      <p:pic>
        <p:nvPicPr>
          <p:cNvPr id="674" name="picture 6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095062" y="3145211"/>
            <a:ext cx="4371695" cy="2574507"/>
          </a:xfrm>
          <a:prstGeom prst="rect">
            <a:avLst/>
          </a:prstGeom>
        </p:spPr>
      </p:pic>
      <p:sp>
        <p:nvSpPr>
          <p:cNvPr id="676" name="textbox 676"/>
          <p:cNvSpPr/>
          <p:nvPr/>
        </p:nvSpPr>
        <p:spPr>
          <a:xfrm>
            <a:off x="677489" y="424986"/>
            <a:ext cx="7637144" cy="5029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32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室</a:t>
            </a:r>
            <a:r>
              <a:rPr sz="3200" b="1" kern="0" spc="6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</a:t>
            </a:r>
            <a:r>
              <a:rPr sz="3200" b="1" kern="0" spc="4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</a:t>
            </a:r>
            <a:r>
              <a:rPr sz="3200" b="1" kern="0" spc="4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sz="3200" b="1" kern="0" spc="4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柜</a:t>
            </a:r>
            <a:r>
              <a:rPr sz="3200" b="1" kern="0" spc="5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第二代全塑储物柜  </a:t>
            </a:r>
            <a:r>
              <a:rPr sz="24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JX</a:t>
            </a:r>
            <a:r>
              <a:rPr sz="2400" b="1" kern="0" spc="-3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2400" b="1" kern="0" spc="-3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360</a:t>
            </a:r>
            <a:r>
              <a:rPr sz="2400" b="1" kern="0" spc="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系列</a:t>
            </a:r>
            <a:endParaRPr lang="en-US" altLang="en-US" sz="2400" dirty="0"/>
          </a:p>
        </p:txBody>
      </p:sp>
      <p:pic>
        <p:nvPicPr>
          <p:cNvPr id="678" name="picture 6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pic>
        <p:nvPicPr>
          <p:cNvPr id="680" name="picture 6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27338" y="6242707"/>
            <a:ext cx="2290002" cy="361163"/>
          </a:xfrm>
          <a:prstGeom prst="rect">
            <a:avLst/>
          </a:prstGeom>
        </p:spPr>
      </p:pic>
      <p:sp>
        <p:nvSpPr>
          <p:cNvPr id="682" name="textbox 682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  <p:pic>
        <p:nvPicPr>
          <p:cNvPr id="684" name="picture 68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59892" y="1053084"/>
            <a:ext cx="528827" cy="13563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picture 68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pic>
        <p:nvPicPr>
          <p:cNvPr id="688" name="picture 6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384803" y="1458467"/>
            <a:ext cx="8238743" cy="4945379"/>
          </a:xfrm>
          <a:prstGeom prst="rect">
            <a:avLst/>
          </a:prstGeom>
        </p:spPr>
      </p:pic>
      <p:grpSp>
        <p:nvGrpSpPr>
          <p:cNvPr id="34" name="group 34"/>
          <p:cNvGrpSpPr/>
          <p:nvPr/>
        </p:nvGrpSpPr>
        <p:grpSpPr>
          <a:xfrm rot="21600000">
            <a:off x="627338" y="1053084"/>
            <a:ext cx="2579157" cy="5550786"/>
            <a:chOff x="0" y="0"/>
            <a:chExt cx="2579157" cy="5550786"/>
          </a:xfrm>
        </p:grpSpPr>
        <p:sp>
          <p:nvSpPr>
            <p:cNvPr id="690" name="rect"/>
            <p:cNvSpPr/>
            <p:nvPr/>
          </p:nvSpPr>
          <p:spPr>
            <a:xfrm>
              <a:off x="52365" y="405383"/>
              <a:ext cx="2526791" cy="4730496"/>
            </a:xfrm>
            <a:prstGeom prst="rect">
              <a:avLst/>
            </a:prstGeom>
            <a:solidFill>
              <a:srgbClr val="FFFFFF">
                <a:alpha val="54901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692" name="textbox 692"/>
            <p:cNvSpPr/>
            <p:nvPr/>
          </p:nvSpPr>
          <p:spPr>
            <a:xfrm>
              <a:off x="211020" y="1852035"/>
              <a:ext cx="2358389" cy="108711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4000"/>
                </a:lnSpc>
              </a:pPr>
              <a:endParaRPr lang="en-US" altLang="en-US" sz="100" dirty="0"/>
            </a:p>
            <a:p>
              <a:pPr algn="r" rtl="0" eaLnBrk="0">
                <a:lnSpc>
                  <a:spcPct val="89000"/>
                </a:lnSpc>
              </a:pPr>
              <a:r>
                <a:rPr sz="1400" b="1" kern="0" spc="-4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宽度400mm/深度</a:t>
              </a:r>
              <a:r>
                <a:rPr sz="1400" b="1" kern="0" spc="-5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470mm，</a:t>
              </a:r>
              <a:endParaRPr lang="en-US" altLang="en-US" sz="1400" dirty="0"/>
            </a:p>
            <a:p>
              <a:pPr marL="19050" indent="2540" algn="l" rtl="0" eaLnBrk="0">
                <a:lnSpc>
                  <a:spcPct val="204000"/>
                </a:lnSpc>
                <a:spcBef>
                  <a:spcPts val="5"/>
                </a:spcBef>
              </a:pPr>
              <a:r>
                <a:rPr sz="1400" b="1" kern="0" spc="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匠心工艺</a:t>
              </a:r>
              <a:r>
                <a:rPr sz="1400" b="1" kern="0" spc="-20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b="1" kern="0" spc="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</a:t>
              </a:r>
              <a:r>
                <a:rPr sz="1400" b="1" kern="0" spc="-29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b="1" kern="0" spc="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圆润而不失美</a:t>
              </a:r>
              <a:r>
                <a:rPr sz="1400" b="1" kern="0" spc="-1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感</a:t>
              </a:r>
              <a:r>
                <a:rPr sz="1400" b="1" kern="0" spc="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</a:t>
              </a:r>
              <a:r>
                <a:rPr sz="1400" b="1" kern="0" spc="-6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的设计</a:t>
              </a:r>
              <a:r>
                <a:rPr sz="1400" b="1" kern="0" spc="-20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b="1" kern="0" spc="-6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，满足不同储</a:t>
              </a:r>
              <a:r>
                <a:rPr sz="1400" b="1" kern="0" spc="-7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物空间。</a:t>
              </a:r>
              <a:endParaRPr lang="en-US" altLang="en-US" sz="1400" dirty="0"/>
            </a:p>
          </p:txBody>
        </p:sp>
        <p:pic>
          <p:nvPicPr>
            <p:cNvPr id="694" name="picture 69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5189623"/>
              <a:ext cx="2290002" cy="361163"/>
            </a:xfrm>
            <a:prstGeom prst="rect">
              <a:avLst/>
            </a:prstGeom>
          </p:spPr>
        </p:pic>
        <p:pic>
          <p:nvPicPr>
            <p:cNvPr id="696" name="picture 69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32553" y="0"/>
              <a:ext cx="528827" cy="135635"/>
            </a:xfrm>
            <a:prstGeom prst="rect">
              <a:avLst/>
            </a:prstGeom>
          </p:spPr>
        </p:pic>
      </p:grpSp>
      <p:sp>
        <p:nvSpPr>
          <p:cNvPr id="698" name="textbox 698"/>
          <p:cNvSpPr/>
          <p:nvPr/>
        </p:nvSpPr>
        <p:spPr>
          <a:xfrm>
            <a:off x="677489" y="424986"/>
            <a:ext cx="7637144" cy="5029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3200" b="1" kern="0" spc="1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室</a:t>
            </a:r>
            <a:r>
              <a:rPr sz="3200" b="1" kern="0" spc="6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</a:t>
            </a:r>
            <a:r>
              <a:rPr sz="3200" b="1" kern="0" spc="4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</a:t>
            </a:r>
            <a:r>
              <a:rPr sz="3200" b="1" kern="0" spc="4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sz="3200" b="1" kern="0" spc="4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柜</a:t>
            </a:r>
            <a:r>
              <a:rPr sz="3200" b="1" kern="0" spc="5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1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第二代全塑储物柜  </a:t>
            </a:r>
            <a:r>
              <a:rPr sz="24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JX</a:t>
            </a:r>
            <a:r>
              <a:rPr sz="2400" b="1" kern="0" spc="-3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1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-4</a:t>
            </a:r>
            <a:r>
              <a:rPr sz="2400" b="1" kern="0" spc="1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00系列</a:t>
            </a:r>
            <a:endParaRPr lang="en-US" altLang="en-US" sz="2400" dirty="0"/>
          </a:p>
        </p:txBody>
      </p:sp>
      <p:pic>
        <p:nvPicPr>
          <p:cNvPr id="700" name="picture 7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sp>
        <p:nvSpPr>
          <p:cNvPr id="702" name="textbox 702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picture 7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 rot="21600000">
            <a:off x="627338" y="1053084"/>
            <a:ext cx="2579157" cy="5550786"/>
            <a:chOff x="0" y="0"/>
            <a:chExt cx="2579157" cy="5550786"/>
          </a:xfrm>
        </p:grpSpPr>
        <p:sp>
          <p:nvSpPr>
            <p:cNvPr id="706" name="rect"/>
            <p:cNvSpPr/>
            <p:nvPr/>
          </p:nvSpPr>
          <p:spPr>
            <a:xfrm>
              <a:off x="52365" y="405383"/>
              <a:ext cx="2526791" cy="4730496"/>
            </a:xfrm>
            <a:prstGeom prst="rect">
              <a:avLst/>
            </a:prstGeom>
            <a:solidFill>
              <a:srgbClr val="FFFFFF">
                <a:alpha val="54901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708" name="textbox 708"/>
            <p:cNvSpPr/>
            <p:nvPr/>
          </p:nvSpPr>
          <p:spPr>
            <a:xfrm>
              <a:off x="162505" y="2748534"/>
              <a:ext cx="2335529" cy="151511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1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ct val="98000"/>
                </a:lnSpc>
              </a:pPr>
              <a:r>
                <a:rPr sz="1400" b="1" kern="0" spc="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宽330mm/深460mm</a:t>
              </a:r>
              <a:r>
                <a:rPr sz="1400" b="1" kern="0" spc="-1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</a:t>
              </a:r>
              <a:endParaRPr lang="en-US" altLang="en-US" sz="1400" dirty="0"/>
            </a:p>
            <a:p>
              <a:pPr algn="l" rtl="0" eaLnBrk="0">
                <a:lnSpc>
                  <a:spcPct val="108000"/>
                </a:lnSpc>
              </a:pPr>
              <a:endParaRPr lang="en-US" altLang="en-US" sz="1000" dirty="0"/>
            </a:p>
            <a:p>
              <a:pPr marL="20320" algn="l" rtl="0" eaLnBrk="0">
                <a:lnSpc>
                  <a:spcPct val="89000"/>
                </a:lnSpc>
                <a:spcBef>
                  <a:spcPts val="425"/>
                </a:spcBef>
              </a:pPr>
              <a:r>
                <a:rPr sz="1400" b="1" kern="0" spc="-2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随市场环境不断变化</a:t>
              </a:r>
              <a:r>
                <a:rPr sz="1400" b="1" kern="0" spc="-24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b="1" kern="0" spc="-2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，新增规</a:t>
              </a:r>
              <a:endParaRPr lang="en-US" altLang="en-US" sz="1400" dirty="0"/>
            </a:p>
            <a:p>
              <a:pPr marL="12700" algn="l" rtl="0" eaLnBrk="0">
                <a:lnSpc>
                  <a:spcPct val="204000"/>
                </a:lnSpc>
                <a:spcBef>
                  <a:spcPts val="15"/>
                </a:spcBef>
              </a:pPr>
              <a:r>
                <a:rPr sz="1400" b="1" kern="0" spc="-2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格尺寸</a:t>
              </a:r>
              <a:r>
                <a:rPr sz="1400" b="1" kern="0" spc="-19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b="1" kern="0" spc="-2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，满足南北校园书包柜</a:t>
              </a:r>
              <a:r>
                <a:rPr sz="1400" b="1" kern="0" spc="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b="1" kern="0" spc="-1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放置需求。</a:t>
              </a:r>
              <a:endParaRPr lang="en-US" altLang="en-US" sz="1400" dirty="0"/>
            </a:p>
          </p:txBody>
        </p:sp>
        <p:pic>
          <p:nvPicPr>
            <p:cNvPr id="710" name="picture 7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573921" y="709643"/>
              <a:ext cx="1300219" cy="1750046"/>
            </a:xfrm>
            <a:prstGeom prst="rect">
              <a:avLst/>
            </a:prstGeom>
          </p:spPr>
        </p:pic>
        <p:pic>
          <p:nvPicPr>
            <p:cNvPr id="712" name="picture 7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5189623"/>
              <a:ext cx="2290002" cy="361163"/>
            </a:xfrm>
            <a:prstGeom prst="rect">
              <a:avLst/>
            </a:prstGeom>
          </p:spPr>
        </p:pic>
        <p:pic>
          <p:nvPicPr>
            <p:cNvPr id="714" name="picture 7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32553" y="0"/>
              <a:ext cx="528827" cy="135635"/>
            </a:xfrm>
            <a:prstGeom prst="rect">
              <a:avLst/>
            </a:prstGeom>
          </p:spPr>
        </p:pic>
      </p:grpSp>
      <p:pic>
        <p:nvPicPr>
          <p:cNvPr id="716" name="picture 7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3782514" y="1836403"/>
            <a:ext cx="6932627" cy="1751100"/>
          </a:xfrm>
          <a:prstGeom prst="rect">
            <a:avLst/>
          </a:prstGeom>
        </p:spPr>
      </p:pic>
      <p:pic>
        <p:nvPicPr>
          <p:cNvPr id="718" name="picture 7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3782514" y="4090986"/>
            <a:ext cx="6894605" cy="1759668"/>
          </a:xfrm>
          <a:prstGeom prst="rect">
            <a:avLst/>
          </a:prstGeom>
        </p:spPr>
      </p:pic>
      <p:sp>
        <p:nvSpPr>
          <p:cNvPr id="720" name="textbox 720"/>
          <p:cNvSpPr/>
          <p:nvPr/>
        </p:nvSpPr>
        <p:spPr>
          <a:xfrm>
            <a:off x="677489" y="424986"/>
            <a:ext cx="7637144" cy="5029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32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室</a:t>
            </a:r>
            <a:r>
              <a:rPr sz="3200" b="1" kern="0" spc="6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</a:t>
            </a:r>
            <a:r>
              <a:rPr sz="3200" b="1" kern="0" spc="4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</a:t>
            </a:r>
            <a:r>
              <a:rPr sz="3200" b="1" kern="0" spc="4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sz="3200" b="1" kern="0" spc="4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柜</a:t>
            </a:r>
            <a:r>
              <a:rPr sz="3200" b="1" kern="0" spc="5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第二代全塑储物柜  </a:t>
            </a:r>
            <a:r>
              <a:rPr sz="24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JX</a:t>
            </a:r>
            <a:r>
              <a:rPr sz="2400" b="1" kern="0" spc="-3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2400" b="1" kern="0" spc="-3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330</a:t>
            </a:r>
            <a:r>
              <a:rPr sz="2400" b="1" kern="0" spc="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系列</a:t>
            </a:r>
            <a:endParaRPr lang="en-US" altLang="en-US" sz="2400" dirty="0"/>
          </a:p>
        </p:txBody>
      </p:sp>
      <p:pic>
        <p:nvPicPr>
          <p:cNvPr id="722" name="picture 7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sp>
        <p:nvSpPr>
          <p:cNvPr id="724" name="textbox 724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picture 7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grpSp>
        <p:nvGrpSpPr>
          <p:cNvPr id="38" name="group 38"/>
          <p:cNvGrpSpPr/>
          <p:nvPr/>
        </p:nvGrpSpPr>
        <p:grpSpPr>
          <a:xfrm rot="21600000">
            <a:off x="627338" y="1053084"/>
            <a:ext cx="2579157" cy="5550786"/>
            <a:chOff x="0" y="0"/>
            <a:chExt cx="2579157" cy="5550786"/>
          </a:xfrm>
        </p:grpSpPr>
        <p:sp>
          <p:nvSpPr>
            <p:cNvPr id="728" name="rect"/>
            <p:cNvSpPr/>
            <p:nvPr/>
          </p:nvSpPr>
          <p:spPr>
            <a:xfrm>
              <a:off x="52365" y="405383"/>
              <a:ext cx="2526791" cy="4730496"/>
            </a:xfrm>
            <a:prstGeom prst="rect">
              <a:avLst/>
            </a:prstGeom>
            <a:solidFill>
              <a:srgbClr val="FFFFFF">
                <a:alpha val="54901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730" name="textbox 730"/>
            <p:cNvSpPr/>
            <p:nvPr/>
          </p:nvSpPr>
          <p:spPr>
            <a:xfrm>
              <a:off x="134211" y="3000876"/>
              <a:ext cx="2366010" cy="106933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9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ct val="98000"/>
                </a:lnSpc>
              </a:pPr>
              <a:r>
                <a:rPr sz="1400" b="1" kern="0" spc="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宽355mm/深400m</a:t>
              </a:r>
              <a:r>
                <a:rPr sz="1400" b="1" kern="0" spc="-1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m，</a:t>
              </a:r>
              <a:endParaRPr lang="en-US" altLang="en-US" sz="1400" dirty="0"/>
            </a:p>
            <a:p>
              <a:pPr algn="l" rtl="0" eaLnBrk="0">
                <a:lnSpc>
                  <a:spcPct val="108000"/>
                </a:lnSpc>
              </a:pPr>
              <a:endParaRPr lang="en-US" altLang="en-US" sz="1000" dirty="0"/>
            </a:p>
            <a:p>
              <a:pPr marL="20320" algn="l" rtl="0" eaLnBrk="0">
                <a:lnSpc>
                  <a:spcPct val="89000"/>
                </a:lnSpc>
                <a:spcBef>
                  <a:spcPts val="425"/>
                </a:spcBef>
              </a:pPr>
              <a:r>
                <a:rPr sz="1400" b="1" kern="0" spc="-1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圆润造型</a:t>
              </a:r>
              <a:r>
                <a:rPr sz="1400" b="1" kern="0" spc="-14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b="1" kern="0" spc="-1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，门板直角处防护软</a:t>
              </a:r>
              <a:endParaRPr lang="en-US" altLang="en-US" sz="1400" dirty="0"/>
            </a:p>
            <a:p>
              <a:pPr marL="12700" algn="l" rtl="0" eaLnBrk="0">
                <a:lnSpc>
                  <a:spcPts val="3360"/>
                </a:lnSpc>
              </a:pPr>
              <a:r>
                <a:rPr sz="1400" b="1" kern="0" spc="-3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角设计</a:t>
              </a:r>
              <a:r>
                <a:rPr sz="1400" b="1" kern="0" spc="-16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b="1" kern="0" spc="-3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，高弹防护。</a:t>
              </a:r>
              <a:endParaRPr lang="en-US" altLang="en-US" sz="1400" dirty="0"/>
            </a:p>
          </p:txBody>
        </p:sp>
        <p:pic>
          <p:nvPicPr>
            <p:cNvPr id="732" name="picture 73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677115" y="825515"/>
              <a:ext cx="1309922" cy="1745333"/>
            </a:xfrm>
            <a:prstGeom prst="rect">
              <a:avLst/>
            </a:prstGeom>
          </p:spPr>
        </p:pic>
        <p:pic>
          <p:nvPicPr>
            <p:cNvPr id="734" name="picture 7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5189623"/>
              <a:ext cx="2290002" cy="361163"/>
            </a:xfrm>
            <a:prstGeom prst="rect">
              <a:avLst/>
            </a:prstGeom>
          </p:spPr>
        </p:pic>
        <p:pic>
          <p:nvPicPr>
            <p:cNvPr id="736" name="picture 7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32553" y="0"/>
              <a:ext cx="528827" cy="135635"/>
            </a:xfrm>
            <a:prstGeom prst="rect">
              <a:avLst/>
            </a:prstGeom>
          </p:spPr>
        </p:pic>
      </p:grpSp>
      <p:pic>
        <p:nvPicPr>
          <p:cNvPr id="738" name="picture 7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7568184" y="1955292"/>
            <a:ext cx="3636263" cy="2423159"/>
          </a:xfrm>
          <a:prstGeom prst="rect">
            <a:avLst/>
          </a:prstGeom>
        </p:spPr>
      </p:pic>
      <p:pic>
        <p:nvPicPr>
          <p:cNvPr id="740" name="picture 7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3526535" y="1955292"/>
            <a:ext cx="3634740" cy="2423159"/>
          </a:xfrm>
          <a:prstGeom prst="rect">
            <a:avLst/>
          </a:prstGeom>
        </p:spPr>
      </p:pic>
      <p:sp>
        <p:nvSpPr>
          <p:cNvPr id="742" name="textbox 742"/>
          <p:cNvSpPr/>
          <p:nvPr/>
        </p:nvSpPr>
        <p:spPr>
          <a:xfrm>
            <a:off x="677489" y="424986"/>
            <a:ext cx="7637144" cy="5029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32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室</a:t>
            </a:r>
            <a:r>
              <a:rPr sz="3200" b="1" kern="0" spc="6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</a:t>
            </a:r>
            <a:r>
              <a:rPr sz="3200" b="1" kern="0" spc="4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</a:t>
            </a:r>
            <a:r>
              <a:rPr sz="3200" b="1" kern="0" spc="4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sz="3200" b="1" kern="0" spc="4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柜</a:t>
            </a:r>
            <a:r>
              <a:rPr sz="3200" b="1" kern="0" spc="5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第二代全塑储物柜  </a:t>
            </a:r>
            <a:r>
              <a:rPr sz="24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JX</a:t>
            </a:r>
            <a:r>
              <a:rPr sz="2400" b="1" kern="0" spc="-3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2400" b="1" kern="0" spc="-3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355</a:t>
            </a:r>
            <a:r>
              <a:rPr sz="2400" b="1" kern="0" spc="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系列</a:t>
            </a:r>
            <a:endParaRPr lang="en-US" altLang="en-US" sz="2400" dirty="0"/>
          </a:p>
        </p:txBody>
      </p:sp>
      <p:sp>
        <p:nvSpPr>
          <p:cNvPr id="744" name="textbox 744"/>
          <p:cNvSpPr/>
          <p:nvPr/>
        </p:nvSpPr>
        <p:spPr>
          <a:xfrm>
            <a:off x="3608026" y="4582365"/>
            <a:ext cx="2977514" cy="109283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lang="en-US" altLang="en-US" sz="100" dirty="0"/>
          </a:p>
          <a:p>
            <a:pPr algn="r" rtl="0" eaLnBrk="0">
              <a:lnSpc>
                <a:spcPct val="92000"/>
              </a:lnSpc>
            </a:pPr>
            <a:r>
              <a:rPr sz="1400" b="1" kern="0" spc="-6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顶部增加软垫“储物柜+坐垫”组合，</a:t>
            </a:r>
            <a:endParaRPr lang="en-US" altLang="en-US" sz="1400" dirty="0"/>
          </a:p>
          <a:p>
            <a:pPr marL="13970" algn="l" rtl="0" eaLnBrk="0">
              <a:lnSpc>
                <a:spcPts val="3360"/>
              </a:lnSpc>
            </a:pPr>
            <a:r>
              <a:rPr sz="14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可作为换鞋凳使用，</a:t>
            </a:r>
            <a:endParaRPr lang="en-US" altLang="en-US" sz="1400" dirty="0"/>
          </a:p>
          <a:p>
            <a:pPr algn="l" rtl="0" eaLnBrk="0">
              <a:lnSpc>
                <a:spcPct val="119000"/>
              </a:lnSpc>
            </a:pPr>
            <a:endParaRPr lang="en-US" altLang="en-US" sz="1000" dirty="0"/>
          </a:p>
          <a:p>
            <a:pPr algn="l" rtl="0" eaLnBrk="0">
              <a:lnSpc>
                <a:spcPct val="119000"/>
              </a:lnSpc>
            </a:pPr>
            <a:endParaRPr lang="en-US" altLang="en-US" sz="300" dirty="0"/>
          </a:p>
          <a:p>
            <a:pPr marL="12700" algn="l" rtl="0" eaLnBrk="0">
              <a:lnSpc>
                <a:spcPct val="98000"/>
              </a:lnSpc>
              <a:spcBef>
                <a:spcPts val="0"/>
              </a:spcBef>
            </a:pPr>
            <a:r>
              <a:rPr sz="14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也可作为鞋物收纳柜使用。</a:t>
            </a:r>
            <a:endParaRPr lang="en-US" altLang="en-US" sz="1400" dirty="0"/>
          </a:p>
        </p:txBody>
      </p:sp>
      <p:pic>
        <p:nvPicPr>
          <p:cNvPr id="746" name="picture 7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sp>
        <p:nvSpPr>
          <p:cNvPr id="748" name="textbox 748"/>
          <p:cNvSpPr/>
          <p:nvPr/>
        </p:nvSpPr>
        <p:spPr>
          <a:xfrm>
            <a:off x="7651301" y="4588249"/>
            <a:ext cx="2307589" cy="23240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lang="en-US" altLang="en-US" sz="100" dirty="0"/>
          </a:p>
          <a:p>
            <a:pPr algn="r" rtl="0" eaLnBrk="0">
              <a:lnSpc>
                <a:spcPct val="97000"/>
              </a:lnSpc>
            </a:pPr>
            <a:r>
              <a:rPr sz="1400" b="1" kern="0" spc="-9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透气孔设计</a:t>
            </a:r>
            <a:r>
              <a:rPr sz="1400" b="1" kern="0" spc="-20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-9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，避免柜内聚气。</a:t>
            </a:r>
            <a:endParaRPr lang="en-US" altLang="en-US" sz="1400" dirty="0"/>
          </a:p>
        </p:txBody>
      </p:sp>
      <p:sp>
        <p:nvSpPr>
          <p:cNvPr id="750" name="textbox 750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picture 7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grpSp>
        <p:nvGrpSpPr>
          <p:cNvPr id="40" name="group 40"/>
          <p:cNvGrpSpPr/>
          <p:nvPr/>
        </p:nvGrpSpPr>
        <p:grpSpPr>
          <a:xfrm rot="21600000">
            <a:off x="627338" y="1053084"/>
            <a:ext cx="2579157" cy="5550786"/>
            <a:chOff x="0" y="0"/>
            <a:chExt cx="2579157" cy="5550786"/>
          </a:xfrm>
        </p:grpSpPr>
        <p:sp>
          <p:nvSpPr>
            <p:cNvPr id="754" name="rect"/>
            <p:cNvSpPr/>
            <p:nvPr/>
          </p:nvSpPr>
          <p:spPr>
            <a:xfrm>
              <a:off x="52365" y="405383"/>
              <a:ext cx="2526791" cy="4730496"/>
            </a:xfrm>
            <a:prstGeom prst="rect">
              <a:avLst/>
            </a:prstGeom>
            <a:solidFill>
              <a:srgbClr val="FFFFFF">
                <a:alpha val="54901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756" name="textbox 756"/>
            <p:cNvSpPr/>
            <p:nvPr/>
          </p:nvSpPr>
          <p:spPr>
            <a:xfrm>
              <a:off x="251426" y="1556124"/>
              <a:ext cx="2130425" cy="193992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9000"/>
                </a:lnSpc>
              </a:pPr>
              <a:endParaRPr lang="en-US" altLang="en-US" sz="100" dirty="0"/>
            </a:p>
            <a:p>
              <a:pPr marL="14605" algn="l" rtl="0" eaLnBrk="0">
                <a:lnSpc>
                  <a:spcPct val="98000"/>
                </a:lnSpc>
              </a:pPr>
              <a:r>
                <a:rPr sz="1400" b="1" kern="0" spc="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宽480mm/深500mm</a:t>
              </a:r>
              <a:r>
                <a:rPr sz="1400" b="1" kern="0" spc="-1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</a:t>
              </a:r>
              <a:endParaRPr lang="en-US" altLang="en-US" sz="1400" dirty="0"/>
            </a:p>
            <a:p>
              <a:pPr algn="l" rtl="0" eaLnBrk="0">
                <a:lnSpc>
                  <a:spcPct val="108000"/>
                </a:lnSpc>
              </a:pPr>
              <a:endParaRPr lang="en-US" altLang="en-US" sz="1000" dirty="0"/>
            </a:p>
            <a:p>
              <a:pPr marL="13970" algn="l" rtl="0" eaLnBrk="0">
                <a:lnSpc>
                  <a:spcPct val="89000"/>
                </a:lnSpc>
                <a:spcBef>
                  <a:spcPts val="425"/>
                </a:spcBef>
              </a:pPr>
              <a:r>
                <a:rPr sz="1400" b="1" kern="0" spc="-3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优化内部空间</a:t>
              </a:r>
              <a:r>
                <a:rPr sz="1400" b="1" kern="0" spc="-19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b="1" kern="0" spc="-3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</a:t>
              </a:r>
              <a:r>
                <a:rPr sz="1400" b="1" kern="0" spc="-9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b="1" kern="0" spc="-3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实</a:t>
              </a:r>
              <a:r>
                <a:rPr sz="1400" b="1" kern="0" spc="-12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b="1" kern="0" spc="-3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现</a:t>
              </a:r>
              <a:r>
                <a:rPr sz="1400" b="1" kern="0" spc="-9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b="1" kern="0" spc="-3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左</a:t>
              </a:r>
              <a:r>
                <a:rPr sz="1400" b="1" kern="0" spc="-10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b="1" kern="0" spc="-3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右</a:t>
              </a:r>
              <a:endParaRPr lang="en-US" altLang="en-US" sz="1400" dirty="0"/>
            </a:p>
            <a:p>
              <a:pPr marL="12700" indent="2540" algn="l" rtl="0" eaLnBrk="0">
                <a:lnSpc>
                  <a:spcPct val="202000"/>
                </a:lnSpc>
                <a:spcBef>
                  <a:spcPts val="40"/>
                </a:spcBef>
              </a:pPr>
              <a:r>
                <a:rPr sz="1400" b="1" kern="0" spc="3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开门</a:t>
              </a:r>
              <a:r>
                <a:rPr sz="1400" b="1" kern="0" spc="-9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b="1" kern="0" spc="3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，</a:t>
              </a:r>
              <a:r>
                <a:rPr sz="1400" b="1" kern="0" spc="-27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b="1" kern="0" spc="3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用于煤矿场景</a:t>
              </a:r>
              <a:r>
                <a:rPr sz="1400" b="1" kern="0" spc="-23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b="1" kern="0" spc="3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、</a:t>
              </a:r>
              <a:r>
                <a:rPr sz="1400" b="1" kern="0" spc="-27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b="1" kern="0" spc="3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可</a:t>
              </a:r>
              <a:r>
                <a:rPr sz="1400" b="1" kern="0" spc="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b="1" kern="0" spc="8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作为校园更衣柜</a:t>
              </a:r>
              <a:r>
                <a:rPr sz="1400" b="1" kern="0" spc="-26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b="1" kern="0" spc="8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、</a:t>
              </a:r>
              <a:r>
                <a:rPr sz="1400" b="1" kern="0" spc="-28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b="1" kern="0" spc="8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矿</a:t>
              </a:r>
              <a:r>
                <a:rPr sz="1400" b="1" kern="0" spc="7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工更</a:t>
              </a:r>
              <a:r>
                <a:rPr sz="1400" b="1" kern="0" spc="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400" b="1" kern="0" spc="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衣柜使用。</a:t>
              </a:r>
              <a:endParaRPr lang="en-US" altLang="en-US" sz="1400" dirty="0"/>
            </a:p>
          </p:txBody>
        </p:sp>
        <p:pic>
          <p:nvPicPr>
            <p:cNvPr id="758" name="picture 75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5189623"/>
              <a:ext cx="2290002" cy="361163"/>
            </a:xfrm>
            <a:prstGeom prst="rect">
              <a:avLst/>
            </a:prstGeom>
          </p:spPr>
        </p:pic>
        <p:pic>
          <p:nvPicPr>
            <p:cNvPr id="760" name="picture 76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32553" y="0"/>
              <a:ext cx="528827" cy="135635"/>
            </a:xfrm>
            <a:prstGeom prst="rect">
              <a:avLst/>
            </a:prstGeom>
          </p:spPr>
        </p:pic>
      </p:grpSp>
      <p:pic>
        <p:nvPicPr>
          <p:cNvPr id="762" name="picture 7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729526" y="1506523"/>
            <a:ext cx="2394729" cy="4747161"/>
          </a:xfrm>
          <a:prstGeom prst="rect">
            <a:avLst/>
          </a:prstGeom>
        </p:spPr>
      </p:pic>
      <p:pic>
        <p:nvPicPr>
          <p:cNvPr id="764" name="picture 7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4117962" y="2345257"/>
            <a:ext cx="1401188" cy="2941079"/>
          </a:xfrm>
          <a:prstGeom prst="rect">
            <a:avLst/>
          </a:prstGeom>
        </p:spPr>
      </p:pic>
      <p:sp>
        <p:nvSpPr>
          <p:cNvPr id="766" name="textbox 766"/>
          <p:cNvSpPr/>
          <p:nvPr/>
        </p:nvSpPr>
        <p:spPr>
          <a:xfrm>
            <a:off x="677489" y="424986"/>
            <a:ext cx="7637144" cy="5029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3200" b="1" kern="0" spc="1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室</a:t>
            </a:r>
            <a:r>
              <a:rPr sz="3200" b="1" kern="0" spc="6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</a:t>
            </a:r>
            <a:r>
              <a:rPr sz="3200" b="1" kern="0" spc="4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</a:t>
            </a:r>
            <a:r>
              <a:rPr sz="3200" b="1" kern="0" spc="4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sz="3200" b="1" kern="0" spc="4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柜</a:t>
            </a:r>
            <a:r>
              <a:rPr sz="3200" b="1" kern="0" spc="5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1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第二代全塑储物柜  </a:t>
            </a:r>
            <a:r>
              <a:rPr sz="24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JX</a:t>
            </a:r>
            <a:r>
              <a:rPr sz="2400" b="1" kern="0" spc="-3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1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-4</a:t>
            </a:r>
            <a:r>
              <a:rPr sz="2400" b="1" kern="0" spc="1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80系列</a:t>
            </a:r>
            <a:endParaRPr lang="en-US" altLang="en-US" sz="2400" dirty="0"/>
          </a:p>
        </p:txBody>
      </p:sp>
      <p:pic>
        <p:nvPicPr>
          <p:cNvPr id="768" name="picture 7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sp>
        <p:nvSpPr>
          <p:cNvPr id="770" name="textbox 770"/>
          <p:cNvSpPr/>
          <p:nvPr/>
        </p:nvSpPr>
        <p:spPr>
          <a:xfrm>
            <a:off x="8789796" y="2783580"/>
            <a:ext cx="2169160" cy="4095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616585" algn="l" rtl="0" eaLnBrk="0">
              <a:lnSpc>
                <a:spcPct val="97000"/>
              </a:lnSpc>
            </a:pPr>
            <a:r>
              <a:rPr sz="1400" b="1" kern="0" spc="-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层板</a:t>
            </a:r>
            <a:endParaRPr lang="en-US" altLang="en-US" sz="1400" dirty="0"/>
          </a:p>
          <a:p>
            <a:pPr marL="12700" algn="l" rtl="0" eaLnBrk="0">
              <a:lnSpc>
                <a:spcPct val="97000"/>
              </a:lnSpc>
              <a:spcBef>
                <a:spcPts val="5"/>
              </a:spcBef>
              <a:tabLst>
                <a:tab pos="614680" algn="l"/>
              </a:tabLst>
            </a:pPr>
            <a:r>
              <a:rPr sz="1100" u="sng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1100" u="sng" kern="0" spc="-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分隔柜内空间</a:t>
            </a:r>
            <a:r>
              <a:rPr sz="1100" kern="0" spc="-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kern="0" spc="-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，分类收纳</a:t>
            </a:r>
            <a:endParaRPr lang="en-US" altLang="en-US" sz="1100" dirty="0"/>
          </a:p>
        </p:txBody>
      </p:sp>
      <p:sp>
        <p:nvSpPr>
          <p:cNvPr id="772" name="textbox 772"/>
          <p:cNvSpPr/>
          <p:nvPr/>
        </p:nvSpPr>
        <p:spPr>
          <a:xfrm>
            <a:off x="9058147" y="5437117"/>
            <a:ext cx="1720214" cy="4095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8000"/>
              </a:lnSpc>
            </a:pPr>
            <a:endParaRPr lang="en-US" altLang="en-US" sz="100" dirty="0"/>
          </a:p>
          <a:p>
            <a:pPr marL="167005" algn="l" rtl="0" eaLnBrk="0">
              <a:lnSpc>
                <a:spcPct val="97000"/>
              </a:lnSpc>
            </a:pPr>
            <a:r>
              <a:rPr sz="1400" b="1" kern="0" spc="-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软角设计</a:t>
            </a:r>
            <a:endParaRPr lang="en-US" altLang="en-US" sz="1400" dirty="0"/>
          </a:p>
          <a:p>
            <a:pPr marL="12700" algn="l" rtl="0" eaLnBrk="0">
              <a:lnSpc>
                <a:spcPct val="97000"/>
              </a:lnSpc>
              <a:spcBef>
                <a:spcPts val="5"/>
              </a:spcBef>
              <a:tabLst>
                <a:tab pos="167005" algn="l"/>
              </a:tabLst>
            </a:pPr>
            <a:r>
              <a:rPr sz="1100" u="sng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1100" u="sng" kern="0" spc="-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高弹防护</a:t>
            </a:r>
            <a:r>
              <a:rPr sz="1100" kern="0" spc="-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kern="0" spc="-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，缓解磕碰伤害</a:t>
            </a:r>
            <a:endParaRPr lang="en-US" altLang="en-US" sz="1100" dirty="0"/>
          </a:p>
        </p:txBody>
      </p:sp>
      <p:sp>
        <p:nvSpPr>
          <p:cNvPr id="774" name="textbox 774"/>
          <p:cNvSpPr/>
          <p:nvPr/>
        </p:nvSpPr>
        <p:spPr>
          <a:xfrm>
            <a:off x="9555765" y="4110602"/>
            <a:ext cx="1565910" cy="3968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1400" b="1" kern="0" spc="-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置物盒</a:t>
            </a:r>
            <a:endParaRPr lang="en-US" altLang="en-US" sz="1400" dirty="0"/>
          </a:p>
          <a:p>
            <a:pPr marL="12700" algn="l" rtl="0" eaLnBrk="0">
              <a:lnSpc>
                <a:spcPct val="97000"/>
              </a:lnSpc>
              <a:spcBef>
                <a:spcPts val="5"/>
              </a:spcBef>
            </a:pPr>
            <a:r>
              <a:rPr sz="1100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可放置水杯、钥匙等物品</a:t>
            </a:r>
            <a:endParaRPr lang="en-US" altLang="en-US" sz="1100" dirty="0"/>
          </a:p>
        </p:txBody>
      </p:sp>
      <p:sp>
        <p:nvSpPr>
          <p:cNvPr id="776" name="textbox 776"/>
          <p:cNvSpPr/>
          <p:nvPr/>
        </p:nvSpPr>
        <p:spPr>
          <a:xfrm>
            <a:off x="9566526" y="2100192"/>
            <a:ext cx="723900" cy="3968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1400" b="1" kern="0" spc="-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毛巾杆</a:t>
            </a:r>
            <a:endParaRPr lang="en-US" altLang="en-US" sz="1400" dirty="0"/>
          </a:p>
          <a:p>
            <a:pPr marL="12700" algn="l" rtl="0" eaLnBrk="0">
              <a:lnSpc>
                <a:spcPct val="97000"/>
              </a:lnSpc>
              <a:spcBef>
                <a:spcPts val="5"/>
              </a:spcBef>
            </a:pPr>
            <a:r>
              <a:rPr sz="1100" kern="0" spc="-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可放置毛巾</a:t>
            </a:r>
            <a:endParaRPr lang="en-US" altLang="en-US" sz="1100" dirty="0"/>
          </a:p>
        </p:txBody>
      </p:sp>
      <p:sp>
        <p:nvSpPr>
          <p:cNvPr id="778" name="textbox 778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  <p:sp>
        <p:nvSpPr>
          <p:cNvPr id="780" name="textbox 780"/>
          <p:cNvSpPr/>
          <p:nvPr/>
        </p:nvSpPr>
        <p:spPr>
          <a:xfrm>
            <a:off x="9235452" y="1216914"/>
            <a:ext cx="1309369" cy="23304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1400" b="1" kern="0" spc="-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挂衣杆 </a:t>
            </a:r>
            <a:r>
              <a:rPr sz="1100" kern="0" spc="-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可垂挂衣物</a:t>
            </a:r>
            <a:endParaRPr lang="en-US" altLang="en-US" sz="1100" dirty="0"/>
          </a:p>
        </p:txBody>
      </p:sp>
      <p:sp>
        <p:nvSpPr>
          <p:cNvPr id="782" name="path"/>
          <p:cNvSpPr/>
          <p:nvPr/>
        </p:nvSpPr>
        <p:spPr>
          <a:xfrm>
            <a:off x="8961119" y="1953767"/>
            <a:ext cx="109728" cy="109728"/>
          </a:xfrm>
          <a:custGeom>
            <a:avLst/>
            <a:gdLst/>
            <a:ahLst/>
            <a:cxnLst/>
            <a:rect l="0" t="0" r="0" b="0"/>
            <a:pathLst>
              <a:path w="172" h="172">
                <a:moveTo>
                  <a:pt x="0" y="86"/>
                </a:moveTo>
                <a:cubicBezTo>
                  <a:pt x="0" y="38"/>
                  <a:pt x="38" y="0"/>
                  <a:pt x="86" y="0"/>
                </a:cubicBezTo>
                <a:cubicBezTo>
                  <a:pt x="134" y="0"/>
                  <a:pt x="172" y="38"/>
                  <a:pt x="172" y="86"/>
                </a:cubicBezTo>
                <a:cubicBezTo>
                  <a:pt x="172" y="134"/>
                  <a:pt x="134" y="172"/>
                  <a:pt x="86" y="172"/>
                </a:cubicBezTo>
                <a:cubicBezTo>
                  <a:pt x="38" y="172"/>
                  <a:pt x="0" y="134"/>
                  <a:pt x="0" y="86"/>
                </a:cubicBezTo>
              </a:path>
            </a:pathLst>
          </a:custGeom>
          <a:solidFill>
            <a:srgbClr val="1587FD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84" name="path"/>
          <p:cNvSpPr/>
          <p:nvPr/>
        </p:nvSpPr>
        <p:spPr>
          <a:xfrm>
            <a:off x="8627364" y="1953767"/>
            <a:ext cx="109728" cy="109728"/>
          </a:xfrm>
          <a:custGeom>
            <a:avLst/>
            <a:gdLst/>
            <a:ahLst/>
            <a:cxnLst/>
            <a:rect l="0" t="0" r="0" b="0"/>
            <a:pathLst>
              <a:path w="172" h="172">
                <a:moveTo>
                  <a:pt x="0" y="86"/>
                </a:moveTo>
                <a:cubicBezTo>
                  <a:pt x="0" y="38"/>
                  <a:pt x="38" y="0"/>
                  <a:pt x="86" y="0"/>
                </a:cubicBezTo>
                <a:cubicBezTo>
                  <a:pt x="134" y="0"/>
                  <a:pt x="172" y="38"/>
                  <a:pt x="172" y="86"/>
                </a:cubicBezTo>
                <a:cubicBezTo>
                  <a:pt x="172" y="134"/>
                  <a:pt x="134" y="172"/>
                  <a:pt x="86" y="172"/>
                </a:cubicBezTo>
                <a:cubicBezTo>
                  <a:pt x="38" y="172"/>
                  <a:pt x="0" y="134"/>
                  <a:pt x="0" y="86"/>
                </a:cubicBezTo>
              </a:path>
            </a:pathLst>
          </a:custGeom>
          <a:solidFill>
            <a:srgbClr val="1587FD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86" name="path"/>
          <p:cNvSpPr/>
          <p:nvPr/>
        </p:nvSpPr>
        <p:spPr>
          <a:xfrm>
            <a:off x="8961119" y="3758183"/>
            <a:ext cx="109728" cy="109728"/>
          </a:xfrm>
          <a:custGeom>
            <a:avLst/>
            <a:gdLst/>
            <a:ahLst/>
            <a:cxnLst/>
            <a:rect l="0" t="0" r="0" b="0"/>
            <a:pathLst>
              <a:path w="172" h="172">
                <a:moveTo>
                  <a:pt x="0" y="86"/>
                </a:moveTo>
                <a:cubicBezTo>
                  <a:pt x="0" y="38"/>
                  <a:pt x="38" y="0"/>
                  <a:pt x="86" y="0"/>
                </a:cubicBezTo>
                <a:cubicBezTo>
                  <a:pt x="134" y="0"/>
                  <a:pt x="172" y="38"/>
                  <a:pt x="172" y="86"/>
                </a:cubicBezTo>
                <a:cubicBezTo>
                  <a:pt x="172" y="134"/>
                  <a:pt x="134" y="172"/>
                  <a:pt x="86" y="172"/>
                </a:cubicBezTo>
                <a:cubicBezTo>
                  <a:pt x="38" y="172"/>
                  <a:pt x="0" y="134"/>
                  <a:pt x="0" y="86"/>
                </a:cubicBezTo>
              </a:path>
            </a:pathLst>
          </a:custGeom>
          <a:solidFill>
            <a:srgbClr val="1587FD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88" name="path"/>
          <p:cNvSpPr/>
          <p:nvPr/>
        </p:nvSpPr>
        <p:spPr>
          <a:xfrm>
            <a:off x="9020556" y="3995928"/>
            <a:ext cx="109728" cy="109727"/>
          </a:xfrm>
          <a:custGeom>
            <a:avLst/>
            <a:gdLst/>
            <a:ahLst/>
            <a:cxnLst/>
            <a:rect l="0" t="0" r="0" b="0"/>
            <a:pathLst>
              <a:path w="172" h="172">
                <a:moveTo>
                  <a:pt x="0" y="86"/>
                </a:moveTo>
                <a:cubicBezTo>
                  <a:pt x="0" y="38"/>
                  <a:pt x="38" y="0"/>
                  <a:pt x="86" y="0"/>
                </a:cubicBezTo>
                <a:cubicBezTo>
                  <a:pt x="134" y="0"/>
                  <a:pt x="172" y="38"/>
                  <a:pt x="172" y="86"/>
                </a:cubicBezTo>
                <a:cubicBezTo>
                  <a:pt x="172" y="134"/>
                  <a:pt x="134" y="172"/>
                  <a:pt x="86" y="172"/>
                </a:cubicBezTo>
                <a:cubicBezTo>
                  <a:pt x="38" y="172"/>
                  <a:pt x="0" y="134"/>
                  <a:pt x="0" y="86"/>
                </a:cubicBezTo>
              </a:path>
            </a:pathLst>
          </a:custGeom>
          <a:solidFill>
            <a:srgbClr val="1587FD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90" name="path"/>
          <p:cNvSpPr/>
          <p:nvPr/>
        </p:nvSpPr>
        <p:spPr>
          <a:xfrm>
            <a:off x="8718804" y="3166871"/>
            <a:ext cx="109727" cy="109728"/>
          </a:xfrm>
          <a:custGeom>
            <a:avLst/>
            <a:gdLst/>
            <a:ahLst/>
            <a:cxnLst/>
            <a:rect l="0" t="0" r="0" b="0"/>
            <a:pathLst>
              <a:path w="172" h="172">
                <a:moveTo>
                  <a:pt x="0" y="86"/>
                </a:moveTo>
                <a:cubicBezTo>
                  <a:pt x="0" y="38"/>
                  <a:pt x="38" y="0"/>
                  <a:pt x="86" y="0"/>
                </a:cubicBezTo>
                <a:cubicBezTo>
                  <a:pt x="134" y="0"/>
                  <a:pt x="172" y="38"/>
                  <a:pt x="172" y="86"/>
                </a:cubicBezTo>
                <a:cubicBezTo>
                  <a:pt x="172" y="134"/>
                  <a:pt x="134" y="172"/>
                  <a:pt x="86" y="172"/>
                </a:cubicBezTo>
                <a:cubicBezTo>
                  <a:pt x="38" y="172"/>
                  <a:pt x="0" y="134"/>
                  <a:pt x="0" y="86"/>
                </a:cubicBezTo>
              </a:path>
            </a:pathLst>
          </a:custGeom>
          <a:solidFill>
            <a:srgbClr val="1587FD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92" name="rect"/>
          <p:cNvSpPr/>
          <p:nvPr/>
        </p:nvSpPr>
        <p:spPr>
          <a:xfrm>
            <a:off x="9067672" y="4024883"/>
            <a:ext cx="6350" cy="1840776"/>
          </a:xfrm>
          <a:prstGeom prst="rect">
            <a:avLst/>
          </a:prstGeom>
          <a:solidFill>
            <a:srgbClr val="1587FD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94" name="path"/>
          <p:cNvSpPr/>
          <p:nvPr/>
        </p:nvSpPr>
        <p:spPr>
          <a:xfrm>
            <a:off x="8662416" y="1484376"/>
            <a:ext cx="20320" cy="473075"/>
          </a:xfrm>
          <a:custGeom>
            <a:avLst/>
            <a:gdLst/>
            <a:ahLst/>
            <a:cxnLst/>
            <a:rect l="0" t="0" r="0" b="0"/>
            <a:pathLst>
              <a:path w="32" h="745">
                <a:moveTo>
                  <a:pt x="0" y="740"/>
                </a:moveTo>
                <a:lnTo>
                  <a:pt x="27" y="740"/>
                </a:lnTo>
                <a:lnTo>
                  <a:pt x="27" y="0"/>
                </a:lnTo>
              </a:path>
            </a:pathLst>
          </a:custGeom>
          <a:noFill/>
          <a:ln w="6350" cap="flat">
            <a:solidFill>
              <a:srgbClr val="1587FD">
                <a:alpha val="100000"/>
              </a:srgbClr>
            </a:solidFill>
            <a:prstDash val="dash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96" name="rect"/>
          <p:cNvSpPr/>
          <p:nvPr/>
        </p:nvSpPr>
        <p:spPr>
          <a:xfrm>
            <a:off x="8679561" y="1481201"/>
            <a:ext cx="1048257" cy="6350"/>
          </a:xfrm>
          <a:prstGeom prst="rect">
            <a:avLst/>
          </a:prstGeom>
          <a:solidFill>
            <a:srgbClr val="1587FD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98" name="rect"/>
          <p:cNvSpPr/>
          <p:nvPr/>
        </p:nvSpPr>
        <p:spPr>
          <a:xfrm>
            <a:off x="9470009" y="3811523"/>
            <a:ext cx="6350" cy="738632"/>
          </a:xfrm>
          <a:prstGeom prst="rect">
            <a:avLst/>
          </a:prstGeom>
          <a:solidFill>
            <a:srgbClr val="1587FD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00" name="rect"/>
          <p:cNvSpPr/>
          <p:nvPr/>
        </p:nvSpPr>
        <p:spPr>
          <a:xfrm>
            <a:off x="9496806" y="2001011"/>
            <a:ext cx="6350" cy="525779"/>
          </a:xfrm>
          <a:prstGeom prst="rect">
            <a:avLst/>
          </a:prstGeom>
          <a:solidFill>
            <a:srgbClr val="1587FD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02" name="rect"/>
          <p:cNvSpPr/>
          <p:nvPr/>
        </p:nvSpPr>
        <p:spPr>
          <a:xfrm>
            <a:off x="9015984" y="1997836"/>
            <a:ext cx="483996" cy="6350"/>
          </a:xfrm>
          <a:prstGeom prst="rect">
            <a:avLst/>
          </a:prstGeom>
          <a:solidFill>
            <a:srgbClr val="1587FD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04" name="rect"/>
          <p:cNvSpPr/>
          <p:nvPr/>
        </p:nvSpPr>
        <p:spPr>
          <a:xfrm>
            <a:off x="9499981" y="2523616"/>
            <a:ext cx="483996" cy="6350"/>
          </a:xfrm>
          <a:prstGeom prst="rect">
            <a:avLst/>
          </a:prstGeom>
          <a:solidFill>
            <a:srgbClr val="1587FD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06" name="path"/>
          <p:cNvSpPr/>
          <p:nvPr/>
        </p:nvSpPr>
        <p:spPr>
          <a:xfrm>
            <a:off x="9473184" y="4546980"/>
            <a:ext cx="457200" cy="6350"/>
          </a:xfrm>
          <a:custGeom>
            <a:avLst/>
            <a:gdLst/>
            <a:ahLst/>
            <a:cxnLst/>
            <a:rect l="0" t="0" r="0" b="0"/>
            <a:pathLst>
              <a:path w="720" h="10">
                <a:moveTo>
                  <a:pt x="0" y="5"/>
                </a:moveTo>
                <a:lnTo>
                  <a:pt x="720" y="5"/>
                </a:lnTo>
              </a:path>
            </a:pathLst>
          </a:custGeom>
          <a:noFill/>
          <a:ln w="6350" cap="flat">
            <a:solidFill>
              <a:srgbClr val="1587FD">
                <a:alpha val="100000"/>
              </a:srgbClr>
            </a:solidFill>
            <a:prstDash val="dash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08" name="rect"/>
          <p:cNvSpPr/>
          <p:nvPr/>
        </p:nvSpPr>
        <p:spPr>
          <a:xfrm>
            <a:off x="9015984" y="3808348"/>
            <a:ext cx="457200" cy="6350"/>
          </a:xfrm>
          <a:prstGeom prst="rect">
            <a:avLst/>
          </a:prstGeom>
          <a:solidFill>
            <a:srgbClr val="1587FD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0" name="picture 8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pic>
        <p:nvPicPr>
          <p:cNvPr id="812" name="picture 8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695531" y="1646620"/>
            <a:ext cx="3330446" cy="4428270"/>
          </a:xfrm>
          <a:prstGeom prst="rect">
            <a:avLst/>
          </a:prstGeom>
        </p:spPr>
      </p:pic>
      <p:sp>
        <p:nvSpPr>
          <p:cNvPr id="814" name="textbox 814"/>
          <p:cNvSpPr/>
          <p:nvPr/>
        </p:nvSpPr>
        <p:spPr>
          <a:xfrm>
            <a:off x="679704" y="1458467"/>
            <a:ext cx="2527300" cy="4730750"/>
          </a:xfrm>
          <a:prstGeom prst="rect">
            <a:avLst/>
          </a:prstGeom>
          <a:solidFill>
            <a:srgbClr val="FFFFFF">
              <a:alpha val="54901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lang="en-US" altLang="en-US" sz="1000" dirty="0"/>
          </a:p>
          <a:p>
            <a:pPr algn="l" rtl="0" eaLnBrk="0">
              <a:lnSpc>
                <a:spcPct val="105000"/>
              </a:lnSpc>
            </a:pPr>
            <a:endParaRPr lang="en-US" altLang="en-US" sz="1000" dirty="0"/>
          </a:p>
          <a:p>
            <a:pPr algn="l" rtl="0" eaLnBrk="0">
              <a:lnSpc>
                <a:spcPct val="106000"/>
              </a:lnSpc>
            </a:pPr>
            <a:endParaRPr lang="en-US" altLang="en-US" sz="1000" dirty="0"/>
          </a:p>
          <a:p>
            <a:pPr algn="l" rtl="0" eaLnBrk="0">
              <a:lnSpc>
                <a:spcPct val="106000"/>
              </a:lnSpc>
            </a:pPr>
            <a:endParaRPr lang="en-US" altLang="en-US" sz="1000" dirty="0"/>
          </a:p>
          <a:p>
            <a:pPr algn="l" rtl="0" eaLnBrk="0">
              <a:lnSpc>
                <a:spcPct val="106000"/>
              </a:lnSpc>
            </a:pPr>
            <a:endParaRPr lang="en-US" altLang="en-US" sz="1000" dirty="0"/>
          </a:p>
          <a:p>
            <a:pPr algn="l" rtl="0" eaLnBrk="0">
              <a:lnSpc>
                <a:spcPct val="106000"/>
              </a:lnSpc>
            </a:pPr>
            <a:endParaRPr lang="en-US" altLang="en-US" sz="1000" dirty="0"/>
          </a:p>
          <a:p>
            <a:pPr algn="l" rtl="0" eaLnBrk="0">
              <a:lnSpc>
                <a:spcPct val="106000"/>
              </a:lnSpc>
            </a:pPr>
            <a:endParaRPr lang="en-US" altLang="en-US" sz="1000" dirty="0"/>
          </a:p>
          <a:p>
            <a:pPr algn="l" rtl="0" eaLnBrk="0">
              <a:lnSpc>
                <a:spcPct val="106000"/>
              </a:lnSpc>
            </a:pPr>
            <a:endParaRPr lang="en-US" altLang="en-US" sz="1000" dirty="0"/>
          </a:p>
          <a:p>
            <a:pPr marL="224790" algn="l" rtl="0" eaLnBrk="0">
              <a:lnSpc>
                <a:spcPct val="89000"/>
              </a:lnSpc>
              <a:spcBef>
                <a:spcPts val="0"/>
              </a:spcBef>
            </a:pPr>
            <a:r>
              <a:rPr sz="14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PVC</a:t>
            </a:r>
            <a:r>
              <a:rPr sz="1400" b="1" kern="0" spc="5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材质打造而成</a:t>
            </a:r>
            <a:r>
              <a:rPr sz="1400" b="1" kern="0" spc="-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5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400" b="1" kern="0" spc="-27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5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优化</a:t>
            </a:r>
            <a:endParaRPr lang="en-US" altLang="en-US" sz="1400" dirty="0"/>
          </a:p>
          <a:p>
            <a:pPr marL="210820" indent="12065" algn="l" rtl="0" eaLnBrk="0">
              <a:lnSpc>
                <a:spcPct val="201000"/>
              </a:lnSpc>
              <a:spcBef>
                <a:spcPts val="65"/>
              </a:spcBef>
            </a:pPr>
            <a:r>
              <a:rPr sz="1400" b="1" kern="0" spc="6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内部空间</a:t>
            </a:r>
            <a:r>
              <a:rPr sz="1400" b="1" kern="0" spc="-1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6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400" b="1" kern="0" spc="-29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6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满足不同</a:t>
            </a:r>
            <a:r>
              <a:rPr sz="1400" b="1" kern="0" spc="5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人群</a:t>
            </a:r>
            <a:r>
              <a:rPr sz="14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sz="1400" b="1" kern="0" spc="6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储物更衣需求</a:t>
            </a:r>
            <a:r>
              <a:rPr sz="1400" b="1" kern="0" spc="-5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6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400" b="1" kern="0" spc="-27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6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如运用于</a:t>
            </a:r>
            <a:r>
              <a:rPr sz="14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sz="1400" b="1" kern="0" spc="8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煤矿环境下放置大件衣物    </a:t>
            </a:r>
            <a:r>
              <a:rPr sz="14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或矿工日常所需用品等。</a:t>
            </a:r>
            <a:endParaRPr lang="en-US" altLang="en-US" sz="1400" dirty="0"/>
          </a:p>
        </p:txBody>
      </p:sp>
      <p:sp>
        <p:nvSpPr>
          <p:cNvPr id="816" name="textbox 816"/>
          <p:cNvSpPr/>
          <p:nvPr/>
        </p:nvSpPr>
        <p:spPr>
          <a:xfrm>
            <a:off x="677489" y="424986"/>
            <a:ext cx="7635875" cy="5029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3200" b="1" kern="0" spc="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室</a:t>
            </a:r>
            <a:r>
              <a:rPr sz="3200" b="1" kern="0" spc="6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</a:t>
            </a:r>
            <a:r>
              <a:rPr sz="3200" b="1" kern="0" spc="4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</a:t>
            </a:r>
            <a:r>
              <a:rPr sz="3200" b="1" kern="0" spc="4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sz="3200" b="1" kern="0" spc="4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柜</a:t>
            </a:r>
            <a:r>
              <a:rPr sz="3200" b="1" kern="0" spc="5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第二代全塑储物柜  </a:t>
            </a:r>
            <a:r>
              <a:rPr sz="24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JXP</a:t>
            </a:r>
            <a:r>
              <a:rPr sz="2400" b="1" kern="0" spc="-4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-4</a:t>
            </a:r>
            <a:r>
              <a:rPr sz="2400" b="1" kern="0" spc="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80系列</a:t>
            </a:r>
            <a:endParaRPr lang="en-US" altLang="en-US" sz="2400" dirty="0"/>
          </a:p>
        </p:txBody>
      </p:sp>
      <p:pic>
        <p:nvPicPr>
          <p:cNvPr id="818" name="picture 8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pic>
        <p:nvPicPr>
          <p:cNvPr id="820" name="picture 8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27338" y="6242707"/>
            <a:ext cx="2290002" cy="361163"/>
          </a:xfrm>
          <a:prstGeom prst="rect">
            <a:avLst/>
          </a:prstGeom>
        </p:spPr>
      </p:pic>
      <p:sp>
        <p:nvSpPr>
          <p:cNvPr id="822" name="textbox 822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  <p:pic>
        <p:nvPicPr>
          <p:cNvPr id="824" name="picture 8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59892" y="1053084"/>
            <a:ext cx="528827" cy="1356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344667" y="1411224"/>
            <a:ext cx="6268212" cy="3352799"/>
          </a:xfrm>
          <a:prstGeom prst="rect">
            <a:avLst/>
          </a:prstGeom>
        </p:spPr>
      </p:pic>
      <p:sp>
        <p:nvSpPr>
          <p:cNvPr id="26" name="textbox 26"/>
          <p:cNvSpPr/>
          <p:nvPr/>
        </p:nvSpPr>
        <p:spPr>
          <a:xfrm>
            <a:off x="567486" y="1609801"/>
            <a:ext cx="4291329" cy="276478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lang="en-US" altLang="en-US" sz="100" dirty="0"/>
          </a:p>
          <a:p>
            <a:pPr marL="301625" algn="l" rtl="0" eaLnBrk="0">
              <a:lnSpc>
                <a:spcPct val="94000"/>
              </a:lnSpc>
            </a:pPr>
            <a:r>
              <a:rPr sz="1200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厦门托普拉材料科技有限公司（以下简称“托普拉”</a:t>
            </a:r>
            <a:r>
              <a:rPr sz="1200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）作为</a:t>
            </a:r>
            <a:endParaRPr lang="en-US" altLang="en-US" sz="1200" dirty="0"/>
          </a:p>
          <a:p>
            <a:pPr marL="13335" algn="l" rtl="0" eaLnBrk="0">
              <a:lnSpc>
                <a:spcPct val="97000"/>
              </a:lnSpc>
              <a:spcBef>
                <a:spcPts val="1520"/>
              </a:spcBef>
            </a:pPr>
            <a:r>
              <a:rPr sz="1200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厦门美科安防科技股份有限公司的全</a:t>
            </a:r>
            <a:r>
              <a:rPr sz="1200" kern="0" spc="-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资子公司，  一直专注于塑料</a:t>
            </a:r>
            <a:endParaRPr lang="en-US" altLang="en-US" sz="1200" dirty="0"/>
          </a:p>
          <a:p>
            <a:pPr marL="13970" algn="l" rtl="0" eaLnBrk="0">
              <a:lnSpc>
                <a:spcPct val="97000"/>
              </a:lnSpc>
              <a:spcBef>
                <a:spcPts val="1480"/>
              </a:spcBef>
            </a:pPr>
            <a:r>
              <a:rPr sz="1200" kern="0" spc="-6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制品产业，为客户提供多元、</a:t>
            </a:r>
            <a:r>
              <a:rPr sz="1200" kern="0" spc="-7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全面、</a:t>
            </a:r>
            <a:r>
              <a:rPr sz="1200" kern="0" spc="7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200" kern="0" spc="-7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一体化的解决方案。</a:t>
            </a:r>
            <a:endParaRPr lang="en-US" altLang="en-US" sz="1200" dirty="0"/>
          </a:p>
          <a:p>
            <a:pPr marL="301625" algn="l" rtl="0" eaLnBrk="0">
              <a:lnSpc>
                <a:spcPct val="94000"/>
              </a:lnSpc>
              <a:spcBef>
                <a:spcPts val="1490"/>
              </a:spcBef>
            </a:pPr>
            <a:r>
              <a:rPr sz="1200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托普拉（TOPPLA）是一家集研发、设</a:t>
            </a:r>
            <a:r>
              <a:rPr sz="1200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计、生产、销售于一</a:t>
            </a:r>
            <a:endParaRPr lang="en-US" altLang="en-US" sz="1200" dirty="0"/>
          </a:p>
          <a:p>
            <a:pPr marL="12700" algn="l" rtl="0" eaLnBrk="0">
              <a:lnSpc>
                <a:spcPct val="97000"/>
              </a:lnSpc>
              <a:spcBef>
                <a:spcPts val="1515"/>
              </a:spcBef>
            </a:pPr>
            <a:r>
              <a:rPr sz="1200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体的国家高新技术企业，公司现有全塑储物柜、全塑移动</a:t>
            </a:r>
            <a:r>
              <a:rPr sz="1200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卫生间</a:t>
            </a:r>
            <a:endParaRPr lang="en-US" altLang="en-US" sz="1200" dirty="0"/>
          </a:p>
          <a:p>
            <a:pPr marL="12700" algn="l" rtl="0" eaLnBrk="0">
              <a:lnSpc>
                <a:spcPct val="97000"/>
              </a:lnSpc>
              <a:spcBef>
                <a:spcPts val="1485"/>
              </a:spcBef>
            </a:pPr>
            <a:r>
              <a:rPr sz="1200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和全塑房屋三个产品线。公司采用先进的自动化生产设备</a:t>
            </a:r>
            <a:r>
              <a:rPr sz="1200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和管理</a:t>
            </a:r>
            <a:endParaRPr lang="en-US" altLang="en-US" sz="1200" dirty="0"/>
          </a:p>
          <a:p>
            <a:pPr marL="12700" algn="l" rtl="0" eaLnBrk="0">
              <a:lnSpc>
                <a:spcPct val="97000"/>
              </a:lnSpc>
              <a:spcBef>
                <a:spcPts val="1480"/>
              </a:spcBef>
            </a:pPr>
            <a:r>
              <a:rPr sz="1200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模式，目前拥有注塑车间、滚塑车间、储物柜组装线、移</a:t>
            </a:r>
            <a:r>
              <a:rPr sz="1200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动卫生</a:t>
            </a:r>
            <a:endParaRPr lang="en-US" altLang="en-US" sz="1200" dirty="0"/>
          </a:p>
          <a:p>
            <a:pPr algn="l" rtl="0" eaLnBrk="0">
              <a:lnSpc>
                <a:spcPct val="103000"/>
              </a:lnSpc>
            </a:pPr>
            <a:endParaRPr lang="en-US" altLang="en-US" sz="1200" dirty="0"/>
          </a:p>
          <a:p>
            <a:pPr algn="l" rtl="0" eaLnBrk="0">
              <a:lnSpc>
                <a:spcPct val="10000"/>
              </a:lnSpc>
            </a:pPr>
            <a:endParaRPr lang="en-US" altLang="en-US" sz="100" dirty="0"/>
          </a:p>
          <a:p>
            <a:pPr marL="20955" algn="l" rtl="0" eaLnBrk="0">
              <a:lnSpc>
                <a:spcPct val="97000"/>
              </a:lnSpc>
            </a:pPr>
            <a:r>
              <a:rPr sz="1200" kern="0" spc="-7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间组装线及全塑房屋组装线。</a:t>
            </a:r>
            <a:endParaRPr lang="en-US" altLang="en-US" sz="1200" dirty="0"/>
          </a:p>
        </p:txBody>
      </p:sp>
      <p:graphicFrame>
        <p:nvGraphicFramePr>
          <p:cNvPr id="28" name="table 28"/>
          <p:cNvGraphicFramePr>
            <a:graphicFrameLocks noGrp="1"/>
          </p:cNvGraphicFramePr>
          <p:nvPr/>
        </p:nvGraphicFramePr>
        <p:xfrm>
          <a:off x="6631914" y="4987797"/>
          <a:ext cx="4319905" cy="1414144"/>
        </p:xfrm>
        <a:graphic>
          <a:graphicData uri="http://schemas.openxmlformats.org/drawingml/2006/table">
            <a:tbl>
              <a:tblPr/>
              <a:tblGrid>
                <a:gridCol w="2159000"/>
                <a:gridCol w="2160904"/>
              </a:tblGrid>
              <a:tr h="141414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9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1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10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"/>
                        </a:lnSpc>
                      </a:pPr>
                      <a:endParaRPr lang="en-US" altLang="en-US" sz="100" dirty="0"/>
                    </a:p>
                    <a:p>
                      <a:pPr marL="135890" algn="l" rtl="0" eaLnBrk="0">
                        <a:lnSpc>
                          <a:spcPct val="94000"/>
                        </a:lnSpc>
                      </a:pPr>
                      <a:r>
                        <a:rPr sz="1500" b="1" kern="0" spc="80" dirty="0">
                          <a:solidFill>
                            <a:srgbClr val="1587F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建筑面积约</a:t>
                      </a:r>
                      <a:endParaRPr lang="en-US" altLang="en-US" sz="1500" dirty="0"/>
                    </a:p>
                    <a:p>
                      <a:pPr algn="l" rtl="0" eaLnBrk="0">
                        <a:lnSpc>
                          <a:spcPts val="4125"/>
                        </a:lnSpc>
                      </a:pPr>
                      <a:r>
                        <a:rPr sz="2400" b="1" kern="0" spc="-40" dirty="0">
                          <a:solidFill>
                            <a:srgbClr val="1587F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55000</a:t>
                      </a:r>
                      <a:r>
                        <a:rPr sz="2400" b="1" kern="0" spc="270" dirty="0">
                          <a:solidFill>
                            <a:srgbClr val="1587F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2400" b="1" kern="0" spc="-40" dirty="0">
                          <a:solidFill>
                            <a:srgbClr val="1587F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㎡</a:t>
                      </a:r>
                      <a:endParaRPr lang="en-US" altLang="en-US" sz="24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304925" algn="l" rtl="0" eaLnBrk="0">
                        <a:lnSpc>
                          <a:spcPts val="2775"/>
                        </a:lnSpc>
                      </a:pPr>
                      <a:r>
                        <a:rPr sz="3900" kern="0" spc="40" dirty="0">
                          <a:solidFill>
                            <a:srgbClr val="1587FD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m</a:t>
                      </a:r>
                      <a:endParaRPr lang="en-US" altLang="en-US" sz="3900" dirty="0"/>
                    </a:p>
                    <a:p>
                      <a:pPr algn="l" rtl="0" eaLnBrk="0">
                        <a:lnSpc>
                          <a:spcPct val="170000"/>
                        </a:lnSpc>
                      </a:pPr>
                      <a:endParaRPr lang="en-US" altLang="en-US" sz="1000" dirty="0"/>
                    </a:p>
                    <a:p>
                      <a:pPr marL="1011555" algn="l" rtl="0" eaLnBrk="0">
                        <a:lnSpc>
                          <a:spcPct val="94000"/>
                        </a:lnSpc>
                        <a:spcBef>
                          <a:spcPts val="450"/>
                        </a:spcBef>
                      </a:pPr>
                      <a:r>
                        <a:rPr sz="1500" b="1" kern="0" spc="90" dirty="0">
                          <a:solidFill>
                            <a:srgbClr val="1587F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仓储面积约</a:t>
                      </a:r>
                      <a:endParaRPr lang="en-US" altLang="en-US" sz="1500" dirty="0"/>
                    </a:p>
                    <a:p>
                      <a:pPr algn="r" rtl="0" eaLnBrk="0">
                        <a:lnSpc>
                          <a:spcPts val="4125"/>
                        </a:lnSpc>
                      </a:pPr>
                      <a:r>
                        <a:rPr sz="2400" b="1" kern="0" spc="-120" dirty="0">
                          <a:solidFill>
                            <a:srgbClr val="1587F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30000</a:t>
                      </a:r>
                      <a:r>
                        <a:rPr sz="2400" b="1" kern="0" spc="310" dirty="0">
                          <a:solidFill>
                            <a:srgbClr val="1587F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2400" b="1" kern="0" spc="-120" dirty="0">
                          <a:solidFill>
                            <a:srgbClr val="1587F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㎡</a:t>
                      </a:r>
                      <a:endParaRPr lang="en-US" altLang="en-US" sz="24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30" name="table 30"/>
          <p:cNvGraphicFramePr>
            <a:graphicFrameLocks noGrp="1"/>
          </p:cNvGraphicFramePr>
          <p:nvPr/>
        </p:nvGraphicFramePr>
        <p:xfrm>
          <a:off x="1121996" y="4994147"/>
          <a:ext cx="3873500" cy="1407794"/>
        </p:xfrm>
        <a:graphic>
          <a:graphicData uri="http://schemas.openxmlformats.org/drawingml/2006/table">
            <a:tbl>
              <a:tblPr/>
              <a:tblGrid>
                <a:gridCol w="1717675"/>
                <a:gridCol w="2155825"/>
              </a:tblGrid>
              <a:tr h="140779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9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9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9000"/>
                        </a:lnSpc>
                      </a:pPr>
                      <a:endParaRPr lang="en-US" altLang="en-US" sz="1000" dirty="0"/>
                    </a:p>
                    <a:p>
                      <a:pPr marL="12065" algn="l" rtl="0" eaLnBrk="0">
                        <a:lnSpc>
                          <a:spcPts val="1855"/>
                        </a:lnSpc>
                        <a:spcBef>
                          <a:spcPts val="5"/>
                        </a:spcBef>
                      </a:pPr>
                      <a:r>
                        <a:rPr sz="1500" b="1" kern="0" spc="80" dirty="0">
                          <a:solidFill>
                            <a:srgbClr val="1587F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员工人数</a:t>
                      </a:r>
                      <a:endParaRPr lang="en-US" altLang="en-US" sz="1500" dirty="0"/>
                    </a:p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200" dirty="0"/>
                    </a:p>
                    <a:p>
                      <a:pPr algn="l" rtl="0" eaLnBrk="0">
                        <a:lnSpc>
                          <a:spcPct val="8000"/>
                        </a:lnSpc>
                      </a:pPr>
                      <a:endParaRPr lang="en-US" altLang="en-US" sz="100" dirty="0"/>
                    </a:p>
                    <a:p>
                      <a:pPr algn="l" rtl="0" eaLnBrk="0">
                        <a:lnSpc>
                          <a:spcPct val="87000"/>
                        </a:lnSpc>
                      </a:pPr>
                      <a:r>
                        <a:rPr sz="2400" b="1" kern="0" spc="-60" dirty="0">
                          <a:solidFill>
                            <a:srgbClr val="1587F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150</a:t>
                      </a:r>
                      <a:r>
                        <a:rPr sz="2400" b="1" kern="0" spc="280" dirty="0">
                          <a:solidFill>
                            <a:srgbClr val="1587F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2400" b="1" kern="0" spc="-60" dirty="0">
                          <a:solidFill>
                            <a:srgbClr val="1587F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+</a:t>
                      </a:r>
                      <a:endParaRPr lang="en-US" altLang="en-US" sz="24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9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9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8000"/>
                        </a:lnSpc>
                      </a:pPr>
                      <a:endParaRPr lang="en-US" altLang="en-US" sz="100" dirty="0"/>
                    </a:p>
                    <a:p>
                      <a:pPr marL="1008380" algn="l" rtl="0" eaLnBrk="0">
                        <a:lnSpc>
                          <a:spcPct val="94000"/>
                        </a:lnSpc>
                      </a:pPr>
                      <a:r>
                        <a:rPr sz="1500" b="1" kern="0" spc="80" dirty="0">
                          <a:solidFill>
                            <a:srgbClr val="1587F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厂区面积约</a:t>
                      </a:r>
                      <a:endParaRPr lang="en-US" altLang="en-US" sz="1500" dirty="0"/>
                    </a:p>
                    <a:p>
                      <a:pPr algn="r" rtl="0" eaLnBrk="0">
                        <a:lnSpc>
                          <a:spcPts val="4125"/>
                        </a:lnSpc>
                      </a:pPr>
                      <a:r>
                        <a:rPr sz="2400" b="1" kern="0" spc="-110" dirty="0">
                          <a:solidFill>
                            <a:srgbClr val="1587F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20000</a:t>
                      </a:r>
                      <a:r>
                        <a:rPr sz="2400" b="1" kern="0" spc="310" dirty="0">
                          <a:solidFill>
                            <a:srgbClr val="1587F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2400" b="1" kern="0" spc="-110" dirty="0">
                          <a:solidFill>
                            <a:srgbClr val="1587FD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㎡</a:t>
                      </a:r>
                      <a:endParaRPr lang="en-US" altLang="en-US" sz="24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32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52904" y="734568"/>
            <a:ext cx="2631900" cy="233013"/>
          </a:xfrm>
          <a:prstGeom prst="rect">
            <a:avLst/>
          </a:prstGeom>
        </p:spPr>
      </p:pic>
      <p:sp>
        <p:nvSpPr>
          <p:cNvPr id="34" name="textbox 34"/>
          <p:cNvSpPr/>
          <p:nvPr/>
        </p:nvSpPr>
        <p:spPr>
          <a:xfrm>
            <a:off x="923950" y="293979"/>
            <a:ext cx="2700020" cy="55689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3600" b="1" kern="0" spc="-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企</a:t>
            </a:r>
            <a:r>
              <a:rPr sz="36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600" b="1" kern="0" spc="-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业</a:t>
            </a:r>
            <a:r>
              <a:rPr sz="3600" b="1" kern="0" spc="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600" b="1" kern="0" spc="-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介  绍</a:t>
            </a:r>
            <a:endParaRPr lang="en-US" altLang="en-US" sz="3600" dirty="0"/>
          </a:p>
        </p:txBody>
      </p:sp>
      <p:pic>
        <p:nvPicPr>
          <p:cNvPr id="36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0" y="0"/>
            <a:ext cx="596671" cy="1185545"/>
          </a:xfrm>
          <a:prstGeom prst="rect">
            <a:avLst/>
          </a:prstGeom>
        </p:spPr>
      </p:pic>
      <p:sp>
        <p:nvSpPr>
          <p:cNvPr id="40" name="textbox 40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  <p:sp>
        <p:nvSpPr>
          <p:cNvPr id="42" name="path"/>
          <p:cNvSpPr/>
          <p:nvPr/>
        </p:nvSpPr>
        <p:spPr>
          <a:xfrm>
            <a:off x="4148328" y="4994147"/>
            <a:ext cx="406907" cy="405383"/>
          </a:xfrm>
          <a:custGeom>
            <a:avLst/>
            <a:gdLst/>
            <a:ahLst/>
            <a:cxnLst/>
            <a:rect l="0" t="0" r="0" b="0"/>
            <a:pathLst>
              <a:path w="640" h="638">
                <a:moveTo>
                  <a:pt x="184" y="487"/>
                </a:moveTo>
                <a:lnTo>
                  <a:pt x="565" y="487"/>
                </a:lnTo>
                <a:cubicBezTo>
                  <a:pt x="570" y="487"/>
                  <a:pt x="575" y="492"/>
                  <a:pt x="575" y="498"/>
                </a:cubicBezTo>
                <a:lnTo>
                  <a:pt x="575" y="573"/>
                </a:lnTo>
                <a:cubicBezTo>
                  <a:pt x="575" y="579"/>
                  <a:pt x="570" y="584"/>
                  <a:pt x="565" y="584"/>
                </a:cubicBezTo>
                <a:lnTo>
                  <a:pt x="503" y="584"/>
                </a:lnTo>
                <a:cubicBezTo>
                  <a:pt x="498" y="584"/>
                  <a:pt x="493" y="579"/>
                  <a:pt x="493" y="573"/>
                </a:cubicBezTo>
                <a:cubicBezTo>
                  <a:pt x="493" y="568"/>
                  <a:pt x="498" y="563"/>
                  <a:pt x="503" y="563"/>
                </a:cubicBezTo>
                <a:lnTo>
                  <a:pt x="554" y="563"/>
                </a:lnTo>
                <a:lnTo>
                  <a:pt x="554" y="508"/>
                </a:lnTo>
                <a:lnTo>
                  <a:pt x="520" y="508"/>
                </a:lnTo>
                <a:lnTo>
                  <a:pt x="520" y="530"/>
                </a:lnTo>
                <a:cubicBezTo>
                  <a:pt x="520" y="536"/>
                  <a:pt x="516" y="540"/>
                  <a:pt x="510" y="540"/>
                </a:cubicBezTo>
                <a:cubicBezTo>
                  <a:pt x="505" y="540"/>
                  <a:pt x="500" y="536"/>
                  <a:pt x="500" y="530"/>
                </a:cubicBezTo>
                <a:lnTo>
                  <a:pt x="500" y="508"/>
                </a:lnTo>
                <a:lnTo>
                  <a:pt x="466" y="508"/>
                </a:lnTo>
                <a:lnTo>
                  <a:pt x="466" y="530"/>
                </a:lnTo>
                <a:cubicBezTo>
                  <a:pt x="466" y="536"/>
                  <a:pt x="462" y="540"/>
                  <a:pt x="456" y="540"/>
                </a:cubicBezTo>
                <a:cubicBezTo>
                  <a:pt x="450" y="540"/>
                  <a:pt x="446" y="536"/>
                  <a:pt x="446" y="530"/>
                </a:cubicBezTo>
                <a:lnTo>
                  <a:pt x="446" y="508"/>
                </a:lnTo>
                <a:lnTo>
                  <a:pt x="412" y="508"/>
                </a:lnTo>
                <a:lnTo>
                  <a:pt x="412" y="530"/>
                </a:lnTo>
                <a:cubicBezTo>
                  <a:pt x="412" y="536"/>
                  <a:pt x="407" y="540"/>
                  <a:pt x="402" y="540"/>
                </a:cubicBezTo>
                <a:cubicBezTo>
                  <a:pt x="396" y="540"/>
                  <a:pt x="391" y="536"/>
                  <a:pt x="391" y="530"/>
                </a:cubicBezTo>
                <a:lnTo>
                  <a:pt x="391" y="508"/>
                </a:lnTo>
                <a:lnTo>
                  <a:pt x="357" y="508"/>
                </a:lnTo>
                <a:lnTo>
                  <a:pt x="357" y="530"/>
                </a:lnTo>
                <a:cubicBezTo>
                  <a:pt x="357" y="536"/>
                  <a:pt x="353" y="540"/>
                  <a:pt x="347" y="540"/>
                </a:cubicBezTo>
                <a:cubicBezTo>
                  <a:pt x="342" y="540"/>
                  <a:pt x="337" y="536"/>
                  <a:pt x="337" y="530"/>
                </a:cubicBezTo>
                <a:lnTo>
                  <a:pt x="337" y="508"/>
                </a:lnTo>
                <a:lnTo>
                  <a:pt x="303" y="508"/>
                </a:lnTo>
                <a:lnTo>
                  <a:pt x="303" y="530"/>
                </a:lnTo>
                <a:cubicBezTo>
                  <a:pt x="303" y="536"/>
                  <a:pt x="298" y="540"/>
                  <a:pt x="293" y="540"/>
                </a:cubicBezTo>
                <a:cubicBezTo>
                  <a:pt x="287" y="540"/>
                  <a:pt x="282" y="536"/>
                  <a:pt x="282" y="530"/>
                </a:cubicBezTo>
                <a:lnTo>
                  <a:pt x="282" y="508"/>
                </a:lnTo>
                <a:lnTo>
                  <a:pt x="248" y="508"/>
                </a:lnTo>
                <a:lnTo>
                  <a:pt x="248" y="530"/>
                </a:lnTo>
                <a:cubicBezTo>
                  <a:pt x="248" y="536"/>
                  <a:pt x="244" y="540"/>
                  <a:pt x="238" y="540"/>
                </a:cubicBezTo>
                <a:cubicBezTo>
                  <a:pt x="233" y="540"/>
                  <a:pt x="228" y="536"/>
                  <a:pt x="228" y="530"/>
                </a:cubicBezTo>
                <a:lnTo>
                  <a:pt x="228" y="508"/>
                </a:lnTo>
                <a:lnTo>
                  <a:pt x="194" y="508"/>
                </a:lnTo>
                <a:lnTo>
                  <a:pt x="194" y="563"/>
                </a:lnTo>
                <a:lnTo>
                  <a:pt x="445" y="563"/>
                </a:lnTo>
                <a:cubicBezTo>
                  <a:pt x="451" y="563"/>
                  <a:pt x="455" y="568"/>
                  <a:pt x="455" y="573"/>
                </a:cubicBezTo>
                <a:cubicBezTo>
                  <a:pt x="455" y="579"/>
                  <a:pt x="451" y="584"/>
                  <a:pt x="445" y="584"/>
                </a:cubicBezTo>
                <a:lnTo>
                  <a:pt x="184" y="584"/>
                </a:lnTo>
                <a:cubicBezTo>
                  <a:pt x="178" y="584"/>
                  <a:pt x="174" y="579"/>
                  <a:pt x="174" y="573"/>
                </a:cubicBezTo>
                <a:lnTo>
                  <a:pt x="174" y="498"/>
                </a:lnTo>
                <a:cubicBezTo>
                  <a:pt x="174" y="492"/>
                  <a:pt x="178" y="487"/>
                  <a:pt x="184" y="487"/>
                </a:cubicBezTo>
                <a:moveTo>
                  <a:pt x="309" y="303"/>
                </a:moveTo>
                <a:cubicBezTo>
                  <a:pt x="313" y="303"/>
                  <a:pt x="317" y="306"/>
                  <a:pt x="319" y="310"/>
                </a:cubicBezTo>
                <a:cubicBezTo>
                  <a:pt x="325" y="306"/>
                  <a:pt x="333" y="303"/>
                  <a:pt x="342" y="303"/>
                </a:cubicBezTo>
                <a:cubicBezTo>
                  <a:pt x="355" y="303"/>
                  <a:pt x="366" y="309"/>
                  <a:pt x="374" y="318"/>
                </a:cubicBezTo>
                <a:cubicBezTo>
                  <a:pt x="382" y="309"/>
                  <a:pt x="394" y="303"/>
                  <a:pt x="407" y="303"/>
                </a:cubicBezTo>
                <a:cubicBezTo>
                  <a:pt x="431" y="303"/>
                  <a:pt x="450" y="322"/>
                  <a:pt x="450" y="346"/>
                </a:cubicBezTo>
                <a:lnTo>
                  <a:pt x="450" y="400"/>
                </a:lnTo>
                <a:cubicBezTo>
                  <a:pt x="450" y="405"/>
                  <a:pt x="445" y="410"/>
                  <a:pt x="440" y="410"/>
                </a:cubicBezTo>
                <a:cubicBezTo>
                  <a:pt x="434" y="410"/>
                  <a:pt x="430" y="405"/>
                  <a:pt x="430" y="400"/>
                </a:cubicBezTo>
                <a:lnTo>
                  <a:pt x="430" y="346"/>
                </a:lnTo>
                <a:cubicBezTo>
                  <a:pt x="430" y="333"/>
                  <a:pt x="419" y="323"/>
                  <a:pt x="407" y="323"/>
                </a:cubicBezTo>
                <a:cubicBezTo>
                  <a:pt x="394" y="323"/>
                  <a:pt x="384" y="333"/>
                  <a:pt x="384" y="346"/>
                </a:cubicBezTo>
                <a:lnTo>
                  <a:pt x="384" y="400"/>
                </a:lnTo>
                <a:cubicBezTo>
                  <a:pt x="384" y="405"/>
                  <a:pt x="380" y="410"/>
                  <a:pt x="374" y="410"/>
                </a:cubicBezTo>
                <a:cubicBezTo>
                  <a:pt x="369" y="410"/>
                  <a:pt x="364" y="405"/>
                  <a:pt x="364" y="400"/>
                </a:cubicBezTo>
                <a:lnTo>
                  <a:pt x="364" y="346"/>
                </a:lnTo>
                <a:cubicBezTo>
                  <a:pt x="364" y="333"/>
                  <a:pt x="354" y="323"/>
                  <a:pt x="342" y="323"/>
                </a:cubicBezTo>
                <a:cubicBezTo>
                  <a:pt x="329" y="323"/>
                  <a:pt x="319" y="333"/>
                  <a:pt x="319" y="346"/>
                </a:cubicBezTo>
                <a:lnTo>
                  <a:pt x="319" y="400"/>
                </a:lnTo>
                <a:cubicBezTo>
                  <a:pt x="319" y="405"/>
                  <a:pt x="314" y="410"/>
                  <a:pt x="309" y="410"/>
                </a:cubicBezTo>
                <a:cubicBezTo>
                  <a:pt x="303" y="410"/>
                  <a:pt x="299" y="405"/>
                  <a:pt x="299" y="400"/>
                </a:cubicBezTo>
                <a:lnTo>
                  <a:pt x="299" y="313"/>
                </a:lnTo>
                <a:cubicBezTo>
                  <a:pt x="299" y="307"/>
                  <a:pt x="303" y="303"/>
                  <a:pt x="309" y="303"/>
                </a:cubicBezTo>
                <a:moveTo>
                  <a:pt x="418" y="206"/>
                </a:moveTo>
                <a:cubicBezTo>
                  <a:pt x="435" y="206"/>
                  <a:pt x="450" y="220"/>
                  <a:pt x="450" y="237"/>
                </a:cubicBezTo>
                <a:cubicBezTo>
                  <a:pt x="450" y="240"/>
                  <a:pt x="449" y="243"/>
                  <a:pt x="447" y="245"/>
                </a:cubicBezTo>
                <a:lnTo>
                  <a:pt x="421" y="271"/>
                </a:lnTo>
                <a:lnTo>
                  <a:pt x="440" y="271"/>
                </a:lnTo>
                <a:cubicBezTo>
                  <a:pt x="445" y="271"/>
                  <a:pt x="450" y="275"/>
                  <a:pt x="450" y="281"/>
                </a:cubicBezTo>
                <a:cubicBezTo>
                  <a:pt x="450" y="286"/>
                  <a:pt x="445" y="291"/>
                  <a:pt x="440" y="291"/>
                </a:cubicBezTo>
                <a:lnTo>
                  <a:pt x="396" y="291"/>
                </a:lnTo>
                <a:cubicBezTo>
                  <a:pt x="387" y="291"/>
                  <a:pt x="382" y="280"/>
                  <a:pt x="389" y="273"/>
                </a:cubicBezTo>
                <a:lnTo>
                  <a:pt x="429" y="234"/>
                </a:lnTo>
                <a:cubicBezTo>
                  <a:pt x="427" y="228"/>
                  <a:pt x="421" y="225"/>
                  <a:pt x="415" y="226"/>
                </a:cubicBezTo>
                <a:cubicBezTo>
                  <a:pt x="410" y="227"/>
                  <a:pt x="406" y="232"/>
                  <a:pt x="406" y="237"/>
                </a:cubicBezTo>
                <a:cubicBezTo>
                  <a:pt x="406" y="243"/>
                  <a:pt x="402" y="247"/>
                  <a:pt x="396" y="247"/>
                </a:cubicBezTo>
                <a:cubicBezTo>
                  <a:pt x="390" y="247"/>
                  <a:pt x="386" y="243"/>
                  <a:pt x="386" y="237"/>
                </a:cubicBezTo>
                <a:cubicBezTo>
                  <a:pt x="386" y="220"/>
                  <a:pt x="400" y="206"/>
                  <a:pt x="418" y="206"/>
                </a:cubicBezTo>
                <a:moveTo>
                  <a:pt x="374" y="131"/>
                </a:moveTo>
                <a:lnTo>
                  <a:pt x="217" y="238"/>
                </a:lnTo>
                <a:lnTo>
                  <a:pt x="238" y="238"/>
                </a:lnTo>
                <a:cubicBezTo>
                  <a:pt x="244" y="238"/>
                  <a:pt x="248" y="243"/>
                  <a:pt x="248" y="248"/>
                </a:cubicBezTo>
                <a:lnTo>
                  <a:pt x="248" y="433"/>
                </a:lnTo>
                <a:lnTo>
                  <a:pt x="500" y="433"/>
                </a:lnTo>
                <a:lnTo>
                  <a:pt x="500" y="248"/>
                </a:lnTo>
                <a:cubicBezTo>
                  <a:pt x="500" y="243"/>
                  <a:pt x="505" y="238"/>
                  <a:pt x="510" y="238"/>
                </a:cubicBezTo>
                <a:lnTo>
                  <a:pt x="532" y="238"/>
                </a:lnTo>
                <a:lnTo>
                  <a:pt x="374" y="131"/>
                </a:lnTo>
                <a:close/>
                <a:moveTo>
                  <a:pt x="368" y="110"/>
                </a:moveTo>
                <a:cubicBezTo>
                  <a:pt x="372" y="107"/>
                  <a:pt x="377" y="107"/>
                  <a:pt x="380" y="110"/>
                </a:cubicBezTo>
                <a:lnTo>
                  <a:pt x="570" y="240"/>
                </a:lnTo>
                <a:cubicBezTo>
                  <a:pt x="574" y="242"/>
                  <a:pt x="576" y="247"/>
                  <a:pt x="574" y="251"/>
                </a:cubicBezTo>
                <a:cubicBezTo>
                  <a:pt x="573" y="256"/>
                  <a:pt x="569" y="258"/>
                  <a:pt x="565" y="258"/>
                </a:cubicBezTo>
                <a:lnTo>
                  <a:pt x="520" y="258"/>
                </a:lnTo>
                <a:lnTo>
                  <a:pt x="520" y="443"/>
                </a:lnTo>
                <a:cubicBezTo>
                  <a:pt x="520" y="449"/>
                  <a:pt x="516" y="453"/>
                  <a:pt x="510" y="453"/>
                </a:cubicBezTo>
                <a:lnTo>
                  <a:pt x="238" y="453"/>
                </a:lnTo>
                <a:cubicBezTo>
                  <a:pt x="233" y="453"/>
                  <a:pt x="228" y="449"/>
                  <a:pt x="228" y="443"/>
                </a:cubicBezTo>
                <a:lnTo>
                  <a:pt x="228" y="258"/>
                </a:lnTo>
                <a:lnTo>
                  <a:pt x="184" y="258"/>
                </a:lnTo>
                <a:cubicBezTo>
                  <a:pt x="179" y="258"/>
                  <a:pt x="175" y="256"/>
                  <a:pt x="174" y="251"/>
                </a:cubicBezTo>
                <a:cubicBezTo>
                  <a:pt x="173" y="247"/>
                  <a:pt x="174" y="242"/>
                  <a:pt x="178" y="240"/>
                </a:cubicBezTo>
                <a:lnTo>
                  <a:pt x="368" y="110"/>
                </a:lnTo>
                <a:close/>
                <a:moveTo>
                  <a:pt x="64" y="0"/>
                </a:moveTo>
                <a:cubicBezTo>
                  <a:pt x="96" y="0"/>
                  <a:pt x="123" y="23"/>
                  <a:pt x="128" y="54"/>
                </a:cubicBezTo>
                <a:lnTo>
                  <a:pt x="630" y="54"/>
                </a:lnTo>
                <a:cubicBezTo>
                  <a:pt x="636" y="54"/>
                  <a:pt x="640" y="58"/>
                  <a:pt x="640" y="64"/>
                </a:cubicBezTo>
                <a:lnTo>
                  <a:pt x="640" y="130"/>
                </a:lnTo>
                <a:cubicBezTo>
                  <a:pt x="640" y="136"/>
                  <a:pt x="636" y="141"/>
                  <a:pt x="630" y="141"/>
                </a:cubicBezTo>
                <a:cubicBezTo>
                  <a:pt x="624" y="141"/>
                  <a:pt x="620" y="136"/>
                  <a:pt x="620" y="130"/>
                </a:cubicBezTo>
                <a:lnTo>
                  <a:pt x="620" y="74"/>
                </a:lnTo>
                <a:lnTo>
                  <a:pt x="129" y="74"/>
                </a:lnTo>
                <a:lnTo>
                  <a:pt x="129" y="573"/>
                </a:lnTo>
                <a:cubicBezTo>
                  <a:pt x="129" y="579"/>
                  <a:pt x="124" y="584"/>
                  <a:pt x="118" y="584"/>
                </a:cubicBezTo>
                <a:cubicBezTo>
                  <a:pt x="113" y="584"/>
                  <a:pt x="108" y="579"/>
                  <a:pt x="108" y="573"/>
                </a:cubicBezTo>
                <a:cubicBezTo>
                  <a:pt x="108" y="549"/>
                  <a:pt x="88" y="530"/>
                  <a:pt x="64" y="530"/>
                </a:cubicBezTo>
                <a:cubicBezTo>
                  <a:pt x="40" y="530"/>
                  <a:pt x="20" y="549"/>
                  <a:pt x="20" y="573"/>
                </a:cubicBezTo>
                <a:cubicBezTo>
                  <a:pt x="20" y="598"/>
                  <a:pt x="40" y="617"/>
                  <a:pt x="64" y="617"/>
                </a:cubicBezTo>
                <a:lnTo>
                  <a:pt x="620" y="617"/>
                </a:lnTo>
                <a:lnTo>
                  <a:pt x="620" y="183"/>
                </a:lnTo>
                <a:cubicBezTo>
                  <a:pt x="620" y="177"/>
                  <a:pt x="624" y="173"/>
                  <a:pt x="630" y="173"/>
                </a:cubicBezTo>
                <a:cubicBezTo>
                  <a:pt x="636" y="173"/>
                  <a:pt x="640" y="177"/>
                  <a:pt x="640" y="183"/>
                </a:cubicBezTo>
                <a:lnTo>
                  <a:pt x="640" y="628"/>
                </a:lnTo>
                <a:cubicBezTo>
                  <a:pt x="640" y="633"/>
                  <a:pt x="636" y="638"/>
                  <a:pt x="630" y="638"/>
                </a:cubicBezTo>
                <a:lnTo>
                  <a:pt x="64" y="638"/>
                </a:lnTo>
                <a:cubicBezTo>
                  <a:pt x="28" y="638"/>
                  <a:pt x="0" y="609"/>
                  <a:pt x="0" y="573"/>
                </a:cubicBezTo>
                <a:lnTo>
                  <a:pt x="0" y="466"/>
                </a:lnTo>
                <a:cubicBezTo>
                  <a:pt x="0" y="461"/>
                  <a:pt x="4" y="456"/>
                  <a:pt x="10" y="456"/>
                </a:cubicBezTo>
                <a:cubicBezTo>
                  <a:pt x="15" y="456"/>
                  <a:pt x="20" y="461"/>
                  <a:pt x="20" y="466"/>
                </a:cubicBezTo>
                <a:lnTo>
                  <a:pt x="20" y="527"/>
                </a:lnTo>
                <a:cubicBezTo>
                  <a:pt x="32" y="516"/>
                  <a:pt x="47" y="509"/>
                  <a:pt x="64" y="509"/>
                </a:cubicBezTo>
                <a:cubicBezTo>
                  <a:pt x="81" y="509"/>
                  <a:pt x="97" y="516"/>
                  <a:pt x="108" y="527"/>
                </a:cubicBezTo>
                <a:lnTo>
                  <a:pt x="108" y="64"/>
                </a:lnTo>
                <a:cubicBezTo>
                  <a:pt x="108" y="40"/>
                  <a:pt x="88" y="20"/>
                  <a:pt x="64" y="20"/>
                </a:cubicBezTo>
                <a:cubicBezTo>
                  <a:pt x="40" y="20"/>
                  <a:pt x="20" y="40"/>
                  <a:pt x="20" y="64"/>
                </a:cubicBezTo>
                <a:lnTo>
                  <a:pt x="20" y="411"/>
                </a:lnTo>
                <a:cubicBezTo>
                  <a:pt x="20" y="416"/>
                  <a:pt x="15" y="421"/>
                  <a:pt x="10" y="421"/>
                </a:cubicBezTo>
                <a:cubicBezTo>
                  <a:pt x="4" y="421"/>
                  <a:pt x="0" y="416"/>
                  <a:pt x="0" y="411"/>
                </a:cubicBezTo>
                <a:lnTo>
                  <a:pt x="0" y="64"/>
                </a:lnTo>
                <a:cubicBezTo>
                  <a:pt x="0" y="28"/>
                  <a:pt x="28" y="0"/>
                  <a:pt x="64" y="0"/>
                </a:cubicBezTo>
              </a:path>
            </a:pathLst>
          </a:custGeom>
          <a:solidFill>
            <a:srgbClr val="1587FD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4" name="path"/>
          <p:cNvSpPr/>
          <p:nvPr/>
        </p:nvSpPr>
        <p:spPr>
          <a:xfrm>
            <a:off x="7065264" y="4994147"/>
            <a:ext cx="413003" cy="333755"/>
          </a:xfrm>
          <a:custGeom>
            <a:avLst/>
            <a:gdLst/>
            <a:ahLst/>
            <a:cxnLst/>
            <a:rect l="0" t="0" r="0" b="0"/>
            <a:pathLst>
              <a:path w="650" h="525">
                <a:moveTo>
                  <a:pt x="152" y="493"/>
                </a:moveTo>
                <a:lnTo>
                  <a:pt x="152" y="505"/>
                </a:lnTo>
                <a:lnTo>
                  <a:pt x="406" y="505"/>
                </a:lnTo>
                <a:lnTo>
                  <a:pt x="406" y="493"/>
                </a:lnTo>
                <a:lnTo>
                  <a:pt x="152" y="493"/>
                </a:lnTo>
                <a:close/>
                <a:moveTo>
                  <a:pt x="467" y="484"/>
                </a:moveTo>
                <a:lnTo>
                  <a:pt x="467" y="505"/>
                </a:lnTo>
                <a:lnTo>
                  <a:pt x="580" y="505"/>
                </a:lnTo>
                <a:lnTo>
                  <a:pt x="580" y="484"/>
                </a:lnTo>
                <a:lnTo>
                  <a:pt x="467" y="484"/>
                </a:lnTo>
                <a:close/>
                <a:moveTo>
                  <a:pt x="467" y="454"/>
                </a:moveTo>
                <a:lnTo>
                  <a:pt x="467" y="464"/>
                </a:lnTo>
                <a:lnTo>
                  <a:pt x="580" y="464"/>
                </a:lnTo>
                <a:lnTo>
                  <a:pt x="580" y="454"/>
                </a:lnTo>
                <a:lnTo>
                  <a:pt x="467" y="454"/>
                </a:lnTo>
                <a:close/>
                <a:moveTo>
                  <a:pt x="152" y="402"/>
                </a:moveTo>
                <a:lnTo>
                  <a:pt x="152" y="413"/>
                </a:lnTo>
                <a:lnTo>
                  <a:pt x="395" y="413"/>
                </a:lnTo>
                <a:lnTo>
                  <a:pt x="395" y="433"/>
                </a:lnTo>
                <a:lnTo>
                  <a:pt x="152" y="433"/>
                </a:lnTo>
                <a:lnTo>
                  <a:pt x="152" y="474"/>
                </a:lnTo>
                <a:lnTo>
                  <a:pt x="406" y="474"/>
                </a:lnTo>
                <a:lnTo>
                  <a:pt x="406" y="463"/>
                </a:lnTo>
                <a:lnTo>
                  <a:pt x="163" y="463"/>
                </a:lnTo>
                <a:lnTo>
                  <a:pt x="163" y="443"/>
                </a:lnTo>
                <a:lnTo>
                  <a:pt x="406" y="443"/>
                </a:lnTo>
                <a:lnTo>
                  <a:pt x="406" y="402"/>
                </a:lnTo>
                <a:lnTo>
                  <a:pt x="152" y="402"/>
                </a:lnTo>
                <a:close/>
                <a:moveTo>
                  <a:pt x="559" y="332"/>
                </a:moveTo>
                <a:lnTo>
                  <a:pt x="559" y="393"/>
                </a:lnTo>
                <a:lnTo>
                  <a:pt x="579" y="393"/>
                </a:lnTo>
                <a:lnTo>
                  <a:pt x="579" y="332"/>
                </a:lnTo>
                <a:lnTo>
                  <a:pt x="559" y="332"/>
                </a:lnTo>
                <a:close/>
                <a:moveTo>
                  <a:pt x="508" y="332"/>
                </a:moveTo>
                <a:lnTo>
                  <a:pt x="508" y="393"/>
                </a:lnTo>
                <a:lnTo>
                  <a:pt x="539" y="393"/>
                </a:lnTo>
                <a:lnTo>
                  <a:pt x="539" y="332"/>
                </a:lnTo>
                <a:lnTo>
                  <a:pt x="508" y="332"/>
                </a:lnTo>
                <a:close/>
                <a:moveTo>
                  <a:pt x="467" y="332"/>
                </a:moveTo>
                <a:lnTo>
                  <a:pt x="467" y="393"/>
                </a:lnTo>
                <a:lnTo>
                  <a:pt x="488" y="393"/>
                </a:lnTo>
                <a:lnTo>
                  <a:pt x="488" y="332"/>
                </a:lnTo>
                <a:lnTo>
                  <a:pt x="467" y="332"/>
                </a:lnTo>
                <a:close/>
                <a:moveTo>
                  <a:pt x="345" y="332"/>
                </a:moveTo>
                <a:lnTo>
                  <a:pt x="345" y="353"/>
                </a:lnTo>
                <a:lnTo>
                  <a:pt x="406" y="353"/>
                </a:lnTo>
                <a:lnTo>
                  <a:pt x="406" y="332"/>
                </a:lnTo>
                <a:lnTo>
                  <a:pt x="345" y="332"/>
                </a:lnTo>
                <a:close/>
                <a:moveTo>
                  <a:pt x="233" y="332"/>
                </a:moveTo>
                <a:lnTo>
                  <a:pt x="233" y="353"/>
                </a:lnTo>
                <a:lnTo>
                  <a:pt x="325" y="353"/>
                </a:lnTo>
                <a:lnTo>
                  <a:pt x="325" y="332"/>
                </a:lnTo>
                <a:lnTo>
                  <a:pt x="233" y="332"/>
                </a:lnTo>
                <a:close/>
                <a:moveTo>
                  <a:pt x="152" y="332"/>
                </a:moveTo>
                <a:lnTo>
                  <a:pt x="152" y="353"/>
                </a:lnTo>
                <a:lnTo>
                  <a:pt x="213" y="353"/>
                </a:lnTo>
                <a:lnTo>
                  <a:pt x="213" y="332"/>
                </a:lnTo>
                <a:lnTo>
                  <a:pt x="152" y="332"/>
                </a:lnTo>
                <a:close/>
                <a:moveTo>
                  <a:pt x="447" y="312"/>
                </a:moveTo>
                <a:lnTo>
                  <a:pt x="599" y="312"/>
                </a:lnTo>
                <a:lnTo>
                  <a:pt x="599" y="413"/>
                </a:lnTo>
                <a:lnTo>
                  <a:pt x="447" y="413"/>
                </a:lnTo>
                <a:lnTo>
                  <a:pt x="447" y="312"/>
                </a:lnTo>
                <a:close/>
                <a:moveTo>
                  <a:pt x="132" y="312"/>
                </a:moveTo>
                <a:lnTo>
                  <a:pt x="426" y="312"/>
                </a:lnTo>
                <a:lnTo>
                  <a:pt x="426" y="373"/>
                </a:lnTo>
                <a:lnTo>
                  <a:pt x="132" y="373"/>
                </a:lnTo>
                <a:lnTo>
                  <a:pt x="132" y="312"/>
                </a:lnTo>
                <a:close/>
                <a:moveTo>
                  <a:pt x="365" y="261"/>
                </a:moveTo>
                <a:cubicBezTo>
                  <a:pt x="360" y="261"/>
                  <a:pt x="355" y="266"/>
                  <a:pt x="355" y="272"/>
                </a:cubicBezTo>
                <a:cubicBezTo>
                  <a:pt x="355" y="277"/>
                  <a:pt x="360" y="282"/>
                  <a:pt x="365" y="282"/>
                </a:cubicBezTo>
                <a:cubicBezTo>
                  <a:pt x="371" y="282"/>
                  <a:pt x="376" y="277"/>
                  <a:pt x="376" y="272"/>
                </a:cubicBezTo>
                <a:cubicBezTo>
                  <a:pt x="376" y="266"/>
                  <a:pt x="371" y="261"/>
                  <a:pt x="365" y="261"/>
                </a:cubicBezTo>
                <a:moveTo>
                  <a:pt x="365" y="242"/>
                </a:moveTo>
                <a:cubicBezTo>
                  <a:pt x="379" y="242"/>
                  <a:pt x="390" y="250"/>
                  <a:pt x="394" y="261"/>
                </a:cubicBezTo>
                <a:lnTo>
                  <a:pt x="467" y="261"/>
                </a:lnTo>
                <a:lnTo>
                  <a:pt x="467" y="281"/>
                </a:lnTo>
                <a:lnTo>
                  <a:pt x="394" y="281"/>
                </a:lnTo>
                <a:cubicBezTo>
                  <a:pt x="390" y="293"/>
                  <a:pt x="379" y="302"/>
                  <a:pt x="365" y="302"/>
                </a:cubicBezTo>
                <a:cubicBezTo>
                  <a:pt x="352" y="302"/>
                  <a:pt x="341" y="293"/>
                  <a:pt x="337" y="281"/>
                </a:cubicBezTo>
                <a:lnTo>
                  <a:pt x="265" y="281"/>
                </a:lnTo>
                <a:lnTo>
                  <a:pt x="265" y="261"/>
                </a:lnTo>
                <a:lnTo>
                  <a:pt x="337" y="261"/>
                </a:lnTo>
                <a:cubicBezTo>
                  <a:pt x="341" y="250"/>
                  <a:pt x="353" y="242"/>
                  <a:pt x="365" y="242"/>
                </a:cubicBezTo>
                <a:moveTo>
                  <a:pt x="365" y="222"/>
                </a:moveTo>
                <a:lnTo>
                  <a:pt x="111" y="309"/>
                </a:lnTo>
                <a:lnTo>
                  <a:pt x="111" y="505"/>
                </a:lnTo>
                <a:lnTo>
                  <a:pt x="132" y="505"/>
                </a:lnTo>
                <a:lnTo>
                  <a:pt x="132" y="383"/>
                </a:lnTo>
                <a:lnTo>
                  <a:pt x="426" y="383"/>
                </a:lnTo>
                <a:lnTo>
                  <a:pt x="426" y="505"/>
                </a:lnTo>
                <a:lnTo>
                  <a:pt x="447" y="505"/>
                </a:lnTo>
                <a:lnTo>
                  <a:pt x="447" y="434"/>
                </a:lnTo>
                <a:lnTo>
                  <a:pt x="600" y="434"/>
                </a:lnTo>
                <a:lnTo>
                  <a:pt x="600" y="505"/>
                </a:lnTo>
                <a:lnTo>
                  <a:pt x="620" y="505"/>
                </a:lnTo>
                <a:lnTo>
                  <a:pt x="620" y="309"/>
                </a:lnTo>
                <a:lnTo>
                  <a:pt x="365" y="222"/>
                </a:lnTo>
                <a:close/>
                <a:moveTo>
                  <a:pt x="187" y="150"/>
                </a:moveTo>
                <a:lnTo>
                  <a:pt x="182" y="264"/>
                </a:lnTo>
                <a:lnTo>
                  <a:pt x="250" y="240"/>
                </a:lnTo>
                <a:lnTo>
                  <a:pt x="244" y="150"/>
                </a:lnTo>
                <a:lnTo>
                  <a:pt x="187" y="150"/>
                </a:lnTo>
                <a:close/>
                <a:moveTo>
                  <a:pt x="55" y="150"/>
                </a:moveTo>
                <a:lnTo>
                  <a:pt x="40" y="505"/>
                </a:lnTo>
                <a:lnTo>
                  <a:pt x="91" y="505"/>
                </a:lnTo>
                <a:lnTo>
                  <a:pt x="91" y="295"/>
                </a:lnTo>
                <a:lnTo>
                  <a:pt x="121" y="285"/>
                </a:lnTo>
                <a:lnTo>
                  <a:pt x="112" y="150"/>
                </a:lnTo>
                <a:lnTo>
                  <a:pt x="55" y="150"/>
                </a:lnTo>
                <a:close/>
                <a:moveTo>
                  <a:pt x="528" y="140"/>
                </a:moveTo>
                <a:lnTo>
                  <a:pt x="528" y="151"/>
                </a:lnTo>
                <a:lnTo>
                  <a:pt x="559" y="151"/>
                </a:lnTo>
                <a:lnTo>
                  <a:pt x="559" y="140"/>
                </a:lnTo>
                <a:lnTo>
                  <a:pt x="528" y="140"/>
                </a:lnTo>
                <a:close/>
                <a:moveTo>
                  <a:pt x="426" y="140"/>
                </a:moveTo>
                <a:lnTo>
                  <a:pt x="426" y="151"/>
                </a:lnTo>
                <a:lnTo>
                  <a:pt x="508" y="151"/>
                </a:lnTo>
                <a:lnTo>
                  <a:pt x="508" y="140"/>
                </a:lnTo>
                <a:lnTo>
                  <a:pt x="426" y="140"/>
                </a:lnTo>
                <a:close/>
                <a:moveTo>
                  <a:pt x="375" y="140"/>
                </a:moveTo>
                <a:lnTo>
                  <a:pt x="375" y="151"/>
                </a:lnTo>
                <a:lnTo>
                  <a:pt x="406" y="151"/>
                </a:lnTo>
                <a:lnTo>
                  <a:pt x="406" y="140"/>
                </a:lnTo>
                <a:lnTo>
                  <a:pt x="375" y="140"/>
                </a:lnTo>
                <a:close/>
                <a:moveTo>
                  <a:pt x="56" y="120"/>
                </a:moveTo>
                <a:lnTo>
                  <a:pt x="55" y="130"/>
                </a:lnTo>
                <a:lnTo>
                  <a:pt x="110" y="130"/>
                </a:lnTo>
                <a:lnTo>
                  <a:pt x="109" y="120"/>
                </a:lnTo>
                <a:lnTo>
                  <a:pt x="56" y="120"/>
                </a:lnTo>
                <a:close/>
                <a:moveTo>
                  <a:pt x="188" y="119"/>
                </a:moveTo>
                <a:lnTo>
                  <a:pt x="188" y="130"/>
                </a:lnTo>
                <a:lnTo>
                  <a:pt x="242" y="130"/>
                </a:lnTo>
                <a:lnTo>
                  <a:pt x="242" y="119"/>
                </a:lnTo>
                <a:lnTo>
                  <a:pt x="188" y="119"/>
                </a:lnTo>
                <a:close/>
                <a:moveTo>
                  <a:pt x="375" y="100"/>
                </a:moveTo>
                <a:lnTo>
                  <a:pt x="375" y="121"/>
                </a:lnTo>
                <a:lnTo>
                  <a:pt x="559" y="121"/>
                </a:lnTo>
                <a:lnTo>
                  <a:pt x="559" y="100"/>
                </a:lnTo>
                <a:lnTo>
                  <a:pt x="375" y="100"/>
                </a:lnTo>
                <a:close/>
                <a:moveTo>
                  <a:pt x="356" y="80"/>
                </a:moveTo>
                <a:lnTo>
                  <a:pt x="579" y="80"/>
                </a:lnTo>
                <a:lnTo>
                  <a:pt x="579" y="171"/>
                </a:lnTo>
                <a:lnTo>
                  <a:pt x="356" y="171"/>
                </a:lnTo>
                <a:lnTo>
                  <a:pt x="356" y="80"/>
                </a:lnTo>
                <a:close/>
                <a:moveTo>
                  <a:pt x="345" y="69"/>
                </a:moveTo>
                <a:lnTo>
                  <a:pt x="345" y="207"/>
                </a:lnTo>
                <a:lnTo>
                  <a:pt x="365" y="201"/>
                </a:lnTo>
                <a:lnTo>
                  <a:pt x="589" y="278"/>
                </a:lnTo>
                <a:lnTo>
                  <a:pt x="589" y="69"/>
                </a:lnTo>
                <a:lnTo>
                  <a:pt x="345" y="69"/>
                </a:lnTo>
                <a:close/>
                <a:moveTo>
                  <a:pt x="190" y="69"/>
                </a:moveTo>
                <a:lnTo>
                  <a:pt x="189" y="100"/>
                </a:lnTo>
                <a:lnTo>
                  <a:pt x="240" y="100"/>
                </a:lnTo>
                <a:lnTo>
                  <a:pt x="238" y="69"/>
                </a:lnTo>
                <a:lnTo>
                  <a:pt x="190" y="69"/>
                </a:lnTo>
                <a:close/>
                <a:moveTo>
                  <a:pt x="58" y="69"/>
                </a:moveTo>
                <a:lnTo>
                  <a:pt x="57" y="100"/>
                </a:lnTo>
                <a:lnTo>
                  <a:pt x="108" y="100"/>
                </a:lnTo>
                <a:lnTo>
                  <a:pt x="106" y="69"/>
                </a:lnTo>
                <a:lnTo>
                  <a:pt x="58" y="69"/>
                </a:lnTo>
                <a:close/>
                <a:moveTo>
                  <a:pt x="192" y="19"/>
                </a:moveTo>
                <a:lnTo>
                  <a:pt x="191" y="50"/>
                </a:lnTo>
                <a:lnTo>
                  <a:pt x="236" y="50"/>
                </a:lnTo>
                <a:lnTo>
                  <a:pt x="234" y="19"/>
                </a:lnTo>
                <a:lnTo>
                  <a:pt x="192" y="19"/>
                </a:lnTo>
                <a:close/>
                <a:moveTo>
                  <a:pt x="60" y="19"/>
                </a:moveTo>
                <a:lnTo>
                  <a:pt x="59" y="50"/>
                </a:lnTo>
                <a:lnTo>
                  <a:pt x="104" y="50"/>
                </a:lnTo>
                <a:lnTo>
                  <a:pt x="102" y="19"/>
                </a:lnTo>
                <a:lnTo>
                  <a:pt x="60" y="19"/>
                </a:lnTo>
                <a:close/>
                <a:moveTo>
                  <a:pt x="41" y="0"/>
                </a:moveTo>
                <a:lnTo>
                  <a:pt x="120" y="0"/>
                </a:lnTo>
                <a:lnTo>
                  <a:pt x="140" y="278"/>
                </a:lnTo>
                <a:lnTo>
                  <a:pt x="162" y="271"/>
                </a:lnTo>
                <a:lnTo>
                  <a:pt x="173" y="0"/>
                </a:lnTo>
                <a:lnTo>
                  <a:pt x="253" y="0"/>
                </a:lnTo>
                <a:lnTo>
                  <a:pt x="270" y="234"/>
                </a:lnTo>
                <a:lnTo>
                  <a:pt x="325" y="215"/>
                </a:lnTo>
                <a:lnTo>
                  <a:pt x="325" y="50"/>
                </a:lnTo>
                <a:lnTo>
                  <a:pt x="609" y="50"/>
                </a:lnTo>
                <a:lnTo>
                  <a:pt x="609" y="285"/>
                </a:lnTo>
                <a:lnTo>
                  <a:pt x="639" y="295"/>
                </a:lnTo>
                <a:lnTo>
                  <a:pt x="639" y="505"/>
                </a:lnTo>
                <a:lnTo>
                  <a:pt x="650" y="505"/>
                </a:lnTo>
                <a:lnTo>
                  <a:pt x="650" y="525"/>
                </a:lnTo>
                <a:lnTo>
                  <a:pt x="0" y="525"/>
                </a:lnTo>
                <a:lnTo>
                  <a:pt x="0" y="505"/>
                </a:lnTo>
                <a:lnTo>
                  <a:pt x="20" y="505"/>
                </a:lnTo>
                <a:lnTo>
                  <a:pt x="41" y="0"/>
                </a:lnTo>
                <a:close/>
              </a:path>
            </a:pathLst>
          </a:custGeom>
          <a:solidFill>
            <a:srgbClr val="1587FD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6" name="path"/>
          <p:cNvSpPr/>
          <p:nvPr/>
        </p:nvSpPr>
        <p:spPr>
          <a:xfrm>
            <a:off x="1347216" y="4994147"/>
            <a:ext cx="377951" cy="339851"/>
          </a:xfrm>
          <a:custGeom>
            <a:avLst/>
            <a:gdLst/>
            <a:ahLst/>
            <a:cxnLst/>
            <a:rect l="0" t="0" r="0" b="0"/>
            <a:pathLst>
              <a:path w="595" h="535">
                <a:moveTo>
                  <a:pt x="529" y="518"/>
                </a:moveTo>
                <a:cubicBezTo>
                  <a:pt x="529" y="526"/>
                  <a:pt x="523" y="533"/>
                  <a:pt x="515" y="533"/>
                </a:cubicBezTo>
                <a:lnTo>
                  <a:pt x="452" y="533"/>
                </a:lnTo>
                <a:cubicBezTo>
                  <a:pt x="444" y="533"/>
                  <a:pt x="438" y="526"/>
                  <a:pt x="438" y="518"/>
                </a:cubicBezTo>
                <a:cubicBezTo>
                  <a:pt x="438" y="510"/>
                  <a:pt x="444" y="504"/>
                  <a:pt x="452" y="504"/>
                </a:cubicBezTo>
                <a:lnTo>
                  <a:pt x="515" y="504"/>
                </a:lnTo>
                <a:cubicBezTo>
                  <a:pt x="523" y="504"/>
                  <a:pt x="529" y="510"/>
                  <a:pt x="529" y="518"/>
                </a:cubicBezTo>
                <a:moveTo>
                  <a:pt x="247" y="50"/>
                </a:moveTo>
                <a:cubicBezTo>
                  <a:pt x="247" y="22"/>
                  <a:pt x="270" y="0"/>
                  <a:pt x="297" y="0"/>
                </a:cubicBezTo>
                <a:cubicBezTo>
                  <a:pt x="325" y="0"/>
                  <a:pt x="347" y="22"/>
                  <a:pt x="347" y="50"/>
                </a:cubicBezTo>
                <a:cubicBezTo>
                  <a:pt x="347" y="77"/>
                  <a:pt x="325" y="100"/>
                  <a:pt x="297" y="100"/>
                </a:cubicBezTo>
                <a:cubicBezTo>
                  <a:pt x="270" y="100"/>
                  <a:pt x="247" y="77"/>
                  <a:pt x="247" y="50"/>
                </a:cubicBezTo>
                <a:moveTo>
                  <a:pt x="276" y="50"/>
                </a:moveTo>
                <a:cubicBezTo>
                  <a:pt x="276" y="61"/>
                  <a:pt x="286" y="71"/>
                  <a:pt x="297" y="71"/>
                </a:cubicBezTo>
                <a:cubicBezTo>
                  <a:pt x="309" y="71"/>
                  <a:pt x="318" y="61"/>
                  <a:pt x="318" y="50"/>
                </a:cubicBezTo>
                <a:cubicBezTo>
                  <a:pt x="318" y="38"/>
                  <a:pt x="309" y="28"/>
                  <a:pt x="297" y="28"/>
                </a:cubicBezTo>
                <a:cubicBezTo>
                  <a:pt x="286" y="28"/>
                  <a:pt x="276" y="38"/>
                  <a:pt x="276" y="50"/>
                </a:cubicBezTo>
                <a:moveTo>
                  <a:pt x="196" y="245"/>
                </a:moveTo>
                <a:cubicBezTo>
                  <a:pt x="204" y="248"/>
                  <a:pt x="212" y="245"/>
                  <a:pt x="216" y="238"/>
                </a:cubicBezTo>
                <a:lnTo>
                  <a:pt x="237" y="187"/>
                </a:lnTo>
                <a:cubicBezTo>
                  <a:pt x="249" y="160"/>
                  <a:pt x="262" y="148"/>
                  <a:pt x="282" y="148"/>
                </a:cubicBezTo>
                <a:lnTo>
                  <a:pt x="312" y="148"/>
                </a:lnTo>
                <a:cubicBezTo>
                  <a:pt x="332" y="148"/>
                  <a:pt x="345" y="160"/>
                  <a:pt x="357" y="187"/>
                </a:cubicBezTo>
                <a:lnTo>
                  <a:pt x="379" y="238"/>
                </a:lnTo>
                <a:cubicBezTo>
                  <a:pt x="381" y="243"/>
                  <a:pt x="386" y="247"/>
                  <a:pt x="392" y="247"/>
                </a:cubicBezTo>
                <a:cubicBezTo>
                  <a:pt x="394" y="247"/>
                  <a:pt x="396" y="246"/>
                  <a:pt x="398" y="245"/>
                </a:cubicBezTo>
                <a:cubicBezTo>
                  <a:pt x="405" y="242"/>
                  <a:pt x="408" y="234"/>
                  <a:pt x="405" y="226"/>
                </a:cubicBezTo>
                <a:lnTo>
                  <a:pt x="383" y="176"/>
                </a:lnTo>
                <a:cubicBezTo>
                  <a:pt x="373" y="151"/>
                  <a:pt x="354" y="120"/>
                  <a:pt x="312" y="120"/>
                </a:cubicBezTo>
                <a:lnTo>
                  <a:pt x="282" y="120"/>
                </a:lnTo>
                <a:cubicBezTo>
                  <a:pt x="240" y="120"/>
                  <a:pt x="221" y="151"/>
                  <a:pt x="211" y="176"/>
                </a:cubicBezTo>
                <a:lnTo>
                  <a:pt x="189" y="226"/>
                </a:lnTo>
                <a:cubicBezTo>
                  <a:pt x="186" y="234"/>
                  <a:pt x="189" y="242"/>
                  <a:pt x="196" y="245"/>
                </a:cubicBezTo>
                <a:moveTo>
                  <a:pt x="592" y="513"/>
                </a:moveTo>
                <a:lnTo>
                  <a:pt x="570" y="462"/>
                </a:lnTo>
                <a:cubicBezTo>
                  <a:pt x="559" y="438"/>
                  <a:pt x="540" y="406"/>
                  <a:pt x="498" y="406"/>
                </a:cubicBezTo>
                <a:lnTo>
                  <a:pt x="469" y="406"/>
                </a:lnTo>
                <a:cubicBezTo>
                  <a:pt x="427" y="406"/>
                  <a:pt x="408" y="438"/>
                  <a:pt x="397" y="462"/>
                </a:cubicBezTo>
                <a:lnTo>
                  <a:pt x="376" y="513"/>
                </a:lnTo>
                <a:cubicBezTo>
                  <a:pt x="372" y="520"/>
                  <a:pt x="376" y="528"/>
                  <a:pt x="383" y="531"/>
                </a:cubicBezTo>
                <a:cubicBezTo>
                  <a:pt x="385" y="532"/>
                  <a:pt x="387" y="533"/>
                  <a:pt x="389" y="533"/>
                </a:cubicBezTo>
                <a:cubicBezTo>
                  <a:pt x="394" y="533"/>
                  <a:pt x="400" y="530"/>
                  <a:pt x="402" y="524"/>
                </a:cubicBezTo>
                <a:lnTo>
                  <a:pt x="424" y="473"/>
                </a:lnTo>
                <a:cubicBezTo>
                  <a:pt x="436" y="446"/>
                  <a:pt x="449" y="434"/>
                  <a:pt x="469" y="434"/>
                </a:cubicBezTo>
                <a:lnTo>
                  <a:pt x="498" y="434"/>
                </a:lnTo>
                <a:cubicBezTo>
                  <a:pt x="518" y="434"/>
                  <a:pt x="531" y="446"/>
                  <a:pt x="543" y="473"/>
                </a:cubicBezTo>
                <a:lnTo>
                  <a:pt x="565" y="524"/>
                </a:lnTo>
                <a:cubicBezTo>
                  <a:pt x="568" y="531"/>
                  <a:pt x="577" y="535"/>
                  <a:pt x="584" y="531"/>
                </a:cubicBezTo>
                <a:cubicBezTo>
                  <a:pt x="591" y="528"/>
                  <a:pt x="595" y="520"/>
                  <a:pt x="592" y="513"/>
                </a:cubicBezTo>
                <a:moveTo>
                  <a:pt x="433" y="336"/>
                </a:moveTo>
                <a:cubicBezTo>
                  <a:pt x="433" y="308"/>
                  <a:pt x="456" y="286"/>
                  <a:pt x="483" y="286"/>
                </a:cubicBezTo>
                <a:cubicBezTo>
                  <a:pt x="511" y="286"/>
                  <a:pt x="533" y="308"/>
                  <a:pt x="533" y="336"/>
                </a:cubicBezTo>
                <a:cubicBezTo>
                  <a:pt x="533" y="363"/>
                  <a:pt x="511" y="386"/>
                  <a:pt x="483" y="386"/>
                </a:cubicBezTo>
                <a:cubicBezTo>
                  <a:pt x="456" y="386"/>
                  <a:pt x="433" y="363"/>
                  <a:pt x="433" y="336"/>
                </a:cubicBezTo>
                <a:moveTo>
                  <a:pt x="462" y="336"/>
                </a:moveTo>
                <a:cubicBezTo>
                  <a:pt x="462" y="347"/>
                  <a:pt x="472" y="357"/>
                  <a:pt x="483" y="357"/>
                </a:cubicBezTo>
                <a:cubicBezTo>
                  <a:pt x="495" y="357"/>
                  <a:pt x="505" y="347"/>
                  <a:pt x="505" y="336"/>
                </a:cubicBezTo>
                <a:cubicBezTo>
                  <a:pt x="505" y="324"/>
                  <a:pt x="495" y="315"/>
                  <a:pt x="483" y="315"/>
                </a:cubicBezTo>
                <a:cubicBezTo>
                  <a:pt x="472" y="315"/>
                  <a:pt x="462" y="324"/>
                  <a:pt x="462" y="336"/>
                </a:cubicBezTo>
                <a:moveTo>
                  <a:pt x="197" y="462"/>
                </a:moveTo>
                <a:cubicBezTo>
                  <a:pt x="186" y="438"/>
                  <a:pt x="168" y="406"/>
                  <a:pt x="125" y="406"/>
                </a:cubicBezTo>
                <a:lnTo>
                  <a:pt x="96" y="406"/>
                </a:lnTo>
                <a:cubicBezTo>
                  <a:pt x="54" y="406"/>
                  <a:pt x="35" y="438"/>
                  <a:pt x="25" y="462"/>
                </a:cubicBezTo>
                <a:lnTo>
                  <a:pt x="3" y="513"/>
                </a:lnTo>
                <a:cubicBezTo>
                  <a:pt x="0" y="520"/>
                  <a:pt x="3" y="528"/>
                  <a:pt x="10" y="531"/>
                </a:cubicBezTo>
                <a:cubicBezTo>
                  <a:pt x="17" y="535"/>
                  <a:pt x="26" y="531"/>
                  <a:pt x="29" y="524"/>
                </a:cubicBezTo>
                <a:lnTo>
                  <a:pt x="51" y="473"/>
                </a:lnTo>
                <a:cubicBezTo>
                  <a:pt x="63" y="446"/>
                  <a:pt x="76" y="434"/>
                  <a:pt x="96" y="434"/>
                </a:cubicBezTo>
                <a:lnTo>
                  <a:pt x="125" y="434"/>
                </a:lnTo>
                <a:cubicBezTo>
                  <a:pt x="145" y="434"/>
                  <a:pt x="158" y="446"/>
                  <a:pt x="170" y="473"/>
                </a:cubicBezTo>
                <a:lnTo>
                  <a:pt x="192" y="524"/>
                </a:lnTo>
                <a:cubicBezTo>
                  <a:pt x="195" y="530"/>
                  <a:pt x="200" y="533"/>
                  <a:pt x="206" y="533"/>
                </a:cubicBezTo>
                <a:cubicBezTo>
                  <a:pt x="207" y="533"/>
                  <a:pt x="209" y="532"/>
                  <a:pt x="211" y="531"/>
                </a:cubicBezTo>
                <a:cubicBezTo>
                  <a:pt x="218" y="528"/>
                  <a:pt x="222" y="520"/>
                  <a:pt x="219" y="513"/>
                </a:cubicBezTo>
                <a:lnTo>
                  <a:pt x="197" y="462"/>
                </a:lnTo>
                <a:close/>
                <a:moveTo>
                  <a:pt x="142" y="504"/>
                </a:moveTo>
                <a:lnTo>
                  <a:pt x="80" y="504"/>
                </a:lnTo>
                <a:cubicBezTo>
                  <a:pt x="71" y="504"/>
                  <a:pt x="65" y="510"/>
                  <a:pt x="65" y="518"/>
                </a:cubicBezTo>
                <a:cubicBezTo>
                  <a:pt x="65" y="526"/>
                  <a:pt x="71" y="533"/>
                  <a:pt x="80" y="533"/>
                </a:cubicBezTo>
                <a:lnTo>
                  <a:pt x="142" y="533"/>
                </a:lnTo>
                <a:cubicBezTo>
                  <a:pt x="150" y="533"/>
                  <a:pt x="156" y="526"/>
                  <a:pt x="156" y="518"/>
                </a:cubicBezTo>
                <a:cubicBezTo>
                  <a:pt x="156" y="510"/>
                  <a:pt x="150" y="504"/>
                  <a:pt x="142" y="504"/>
                </a:cubicBezTo>
                <a:moveTo>
                  <a:pt x="316" y="504"/>
                </a:moveTo>
                <a:lnTo>
                  <a:pt x="278" y="504"/>
                </a:lnTo>
                <a:cubicBezTo>
                  <a:pt x="270" y="504"/>
                  <a:pt x="264" y="510"/>
                  <a:pt x="264" y="518"/>
                </a:cubicBezTo>
                <a:cubicBezTo>
                  <a:pt x="264" y="526"/>
                  <a:pt x="270" y="533"/>
                  <a:pt x="278" y="533"/>
                </a:cubicBezTo>
                <a:lnTo>
                  <a:pt x="316" y="533"/>
                </a:lnTo>
                <a:cubicBezTo>
                  <a:pt x="324" y="533"/>
                  <a:pt x="330" y="526"/>
                  <a:pt x="330" y="518"/>
                </a:cubicBezTo>
                <a:cubicBezTo>
                  <a:pt x="330" y="510"/>
                  <a:pt x="324" y="504"/>
                  <a:pt x="316" y="504"/>
                </a:cubicBezTo>
                <a:moveTo>
                  <a:pt x="61" y="336"/>
                </a:moveTo>
                <a:cubicBezTo>
                  <a:pt x="61" y="308"/>
                  <a:pt x="83" y="286"/>
                  <a:pt x="111" y="286"/>
                </a:cubicBezTo>
                <a:cubicBezTo>
                  <a:pt x="138" y="286"/>
                  <a:pt x="161" y="308"/>
                  <a:pt x="161" y="336"/>
                </a:cubicBezTo>
                <a:cubicBezTo>
                  <a:pt x="161" y="363"/>
                  <a:pt x="138" y="386"/>
                  <a:pt x="111" y="386"/>
                </a:cubicBezTo>
                <a:cubicBezTo>
                  <a:pt x="83" y="386"/>
                  <a:pt x="61" y="363"/>
                  <a:pt x="61" y="336"/>
                </a:cubicBezTo>
                <a:moveTo>
                  <a:pt x="90" y="336"/>
                </a:moveTo>
                <a:cubicBezTo>
                  <a:pt x="90" y="347"/>
                  <a:pt x="99" y="357"/>
                  <a:pt x="111" y="357"/>
                </a:cubicBezTo>
                <a:cubicBezTo>
                  <a:pt x="122" y="357"/>
                  <a:pt x="132" y="347"/>
                  <a:pt x="132" y="336"/>
                </a:cubicBezTo>
                <a:cubicBezTo>
                  <a:pt x="132" y="324"/>
                  <a:pt x="122" y="315"/>
                  <a:pt x="111" y="315"/>
                </a:cubicBezTo>
                <a:cubicBezTo>
                  <a:pt x="99" y="315"/>
                  <a:pt x="90" y="324"/>
                  <a:pt x="90" y="336"/>
                </a:cubicBezTo>
                <a:moveTo>
                  <a:pt x="328" y="246"/>
                </a:moveTo>
                <a:cubicBezTo>
                  <a:pt x="336" y="246"/>
                  <a:pt x="343" y="240"/>
                  <a:pt x="343" y="232"/>
                </a:cubicBezTo>
                <a:cubicBezTo>
                  <a:pt x="343" y="224"/>
                  <a:pt x="336" y="218"/>
                  <a:pt x="328" y="218"/>
                </a:cubicBezTo>
                <a:lnTo>
                  <a:pt x="266" y="218"/>
                </a:lnTo>
                <a:cubicBezTo>
                  <a:pt x="258" y="218"/>
                  <a:pt x="251" y="224"/>
                  <a:pt x="251" y="232"/>
                </a:cubicBezTo>
                <a:cubicBezTo>
                  <a:pt x="251" y="240"/>
                  <a:pt x="258" y="246"/>
                  <a:pt x="266" y="246"/>
                </a:cubicBezTo>
                <a:lnTo>
                  <a:pt x="328" y="246"/>
                </a:lnTo>
                <a:close/>
                <a:moveTo>
                  <a:pt x="247" y="336"/>
                </a:moveTo>
                <a:cubicBezTo>
                  <a:pt x="247" y="308"/>
                  <a:pt x="270" y="286"/>
                  <a:pt x="297" y="286"/>
                </a:cubicBezTo>
                <a:cubicBezTo>
                  <a:pt x="325" y="286"/>
                  <a:pt x="347" y="308"/>
                  <a:pt x="347" y="336"/>
                </a:cubicBezTo>
                <a:cubicBezTo>
                  <a:pt x="347" y="363"/>
                  <a:pt x="325" y="386"/>
                  <a:pt x="297" y="386"/>
                </a:cubicBezTo>
                <a:cubicBezTo>
                  <a:pt x="270" y="386"/>
                  <a:pt x="247" y="363"/>
                  <a:pt x="247" y="336"/>
                </a:cubicBezTo>
                <a:moveTo>
                  <a:pt x="276" y="336"/>
                </a:moveTo>
                <a:cubicBezTo>
                  <a:pt x="276" y="347"/>
                  <a:pt x="286" y="357"/>
                  <a:pt x="297" y="357"/>
                </a:cubicBezTo>
                <a:cubicBezTo>
                  <a:pt x="309" y="357"/>
                  <a:pt x="318" y="347"/>
                  <a:pt x="318" y="336"/>
                </a:cubicBezTo>
                <a:cubicBezTo>
                  <a:pt x="318" y="324"/>
                  <a:pt x="309" y="315"/>
                  <a:pt x="297" y="315"/>
                </a:cubicBezTo>
                <a:cubicBezTo>
                  <a:pt x="286" y="315"/>
                  <a:pt x="276" y="324"/>
                  <a:pt x="276" y="336"/>
                </a:cubicBezTo>
                <a:moveTo>
                  <a:pt x="356" y="421"/>
                </a:moveTo>
                <a:cubicBezTo>
                  <a:pt x="343" y="411"/>
                  <a:pt x="328" y="406"/>
                  <a:pt x="312" y="406"/>
                </a:cubicBezTo>
                <a:lnTo>
                  <a:pt x="282" y="406"/>
                </a:lnTo>
                <a:cubicBezTo>
                  <a:pt x="266" y="406"/>
                  <a:pt x="251" y="411"/>
                  <a:pt x="239" y="421"/>
                </a:cubicBezTo>
                <a:cubicBezTo>
                  <a:pt x="232" y="426"/>
                  <a:pt x="232" y="435"/>
                  <a:pt x="237" y="442"/>
                </a:cubicBezTo>
                <a:cubicBezTo>
                  <a:pt x="240" y="445"/>
                  <a:pt x="244" y="447"/>
                  <a:pt x="248" y="447"/>
                </a:cubicBezTo>
                <a:cubicBezTo>
                  <a:pt x="251" y="447"/>
                  <a:pt x="255" y="446"/>
                  <a:pt x="257" y="443"/>
                </a:cubicBezTo>
                <a:cubicBezTo>
                  <a:pt x="264" y="437"/>
                  <a:pt x="272" y="434"/>
                  <a:pt x="282" y="434"/>
                </a:cubicBezTo>
                <a:lnTo>
                  <a:pt x="312" y="434"/>
                </a:lnTo>
                <a:cubicBezTo>
                  <a:pt x="322" y="434"/>
                  <a:pt x="330" y="437"/>
                  <a:pt x="337" y="443"/>
                </a:cubicBezTo>
                <a:cubicBezTo>
                  <a:pt x="343" y="448"/>
                  <a:pt x="352" y="448"/>
                  <a:pt x="357" y="442"/>
                </a:cubicBezTo>
                <a:cubicBezTo>
                  <a:pt x="362" y="435"/>
                  <a:pt x="361" y="426"/>
                  <a:pt x="356" y="421"/>
                </a:cubicBezTo>
              </a:path>
            </a:pathLst>
          </a:custGeom>
          <a:solidFill>
            <a:srgbClr val="1587FD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picture 8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sp>
        <p:nvSpPr>
          <p:cNvPr id="828" name="textbox 828"/>
          <p:cNvSpPr/>
          <p:nvPr/>
        </p:nvSpPr>
        <p:spPr>
          <a:xfrm>
            <a:off x="679704" y="1458467"/>
            <a:ext cx="2527300" cy="4730750"/>
          </a:xfrm>
          <a:prstGeom prst="rect">
            <a:avLst/>
          </a:prstGeom>
          <a:solidFill>
            <a:srgbClr val="FFFFFF">
              <a:alpha val="54901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9000"/>
              </a:lnSpc>
            </a:pPr>
            <a:endParaRPr lang="en-US" altLang="en-US" sz="1000" dirty="0"/>
          </a:p>
          <a:p>
            <a:pPr algn="l" rtl="0" eaLnBrk="0">
              <a:lnSpc>
                <a:spcPct val="109000"/>
              </a:lnSpc>
            </a:pPr>
            <a:endParaRPr lang="en-US" altLang="en-US" sz="1000" dirty="0"/>
          </a:p>
          <a:p>
            <a:pPr algn="l" rtl="0" eaLnBrk="0">
              <a:lnSpc>
                <a:spcPct val="109000"/>
              </a:lnSpc>
            </a:pPr>
            <a:endParaRPr lang="en-US" altLang="en-US" sz="1000" dirty="0"/>
          </a:p>
          <a:p>
            <a:pPr algn="l" rtl="0" eaLnBrk="0">
              <a:lnSpc>
                <a:spcPct val="110000"/>
              </a:lnSpc>
            </a:pPr>
            <a:endParaRPr lang="en-US" altLang="en-US" sz="1000" dirty="0"/>
          </a:p>
          <a:p>
            <a:pPr algn="l" rtl="0" eaLnBrk="0">
              <a:lnSpc>
                <a:spcPct val="110000"/>
              </a:lnSpc>
            </a:pPr>
            <a:endParaRPr lang="en-US" altLang="en-US" sz="1000" dirty="0"/>
          </a:p>
          <a:p>
            <a:pPr algn="l" rtl="0" eaLnBrk="0">
              <a:lnSpc>
                <a:spcPct val="110000"/>
              </a:lnSpc>
            </a:pPr>
            <a:endParaRPr lang="en-US" altLang="en-US" sz="1000" dirty="0"/>
          </a:p>
          <a:p>
            <a:pPr algn="l" rtl="0" eaLnBrk="0">
              <a:lnSpc>
                <a:spcPct val="110000"/>
              </a:lnSpc>
            </a:pPr>
            <a:endParaRPr lang="en-US" altLang="en-US" sz="1000" dirty="0"/>
          </a:p>
          <a:p>
            <a:pPr algn="l" rtl="0" eaLnBrk="0">
              <a:lnSpc>
                <a:spcPct val="110000"/>
              </a:lnSpc>
            </a:pPr>
            <a:endParaRPr lang="en-US" altLang="en-US" sz="1000" dirty="0"/>
          </a:p>
          <a:p>
            <a:pPr algn="l" rtl="0" eaLnBrk="0">
              <a:lnSpc>
                <a:spcPct val="110000"/>
              </a:lnSpc>
            </a:pPr>
            <a:endParaRPr lang="en-US" altLang="en-US" sz="1000" dirty="0"/>
          </a:p>
          <a:p>
            <a:pPr marL="237490" algn="l" rtl="0" eaLnBrk="0">
              <a:lnSpc>
                <a:spcPct val="98000"/>
              </a:lnSpc>
              <a:spcBef>
                <a:spcPts val="0"/>
              </a:spcBef>
            </a:pPr>
            <a:r>
              <a:rPr sz="14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宽386mm/深420mm</a:t>
            </a:r>
            <a:r>
              <a:rPr sz="14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endParaRPr lang="en-US" altLang="en-US" sz="1400" dirty="0"/>
          </a:p>
          <a:p>
            <a:pPr algn="l" rtl="0" eaLnBrk="0">
              <a:lnSpc>
                <a:spcPct val="108000"/>
              </a:lnSpc>
            </a:pPr>
            <a:endParaRPr lang="en-US" altLang="en-US" sz="1000" dirty="0"/>
          </a:p>
          <a:p>
            <a:pPr marL="236855" algn="l" rtl="0" eaLnBrk="0">
              <a:lnSpc>
                <a:spcPct val="89000"/>
              </a:lnSpc>
              <a:spcBef>
                <a:spcPts val="425"/>
              </a:spcBef>
            </a:pPr>
            <a:r>
              <a:rPr sz="14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搭配透视窗口</a:t>
            </a:r>
            <a:r>
              <a:rPr sz="1400" b="1" kern="0" spc="-20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，灵活储物，</a:t>
            </a:r>
            <a:endParaRPr lang="en-US" altLang="en-US" sz="1400" dirty="0"/>
          </a:p>
          <a:p>
            <a:pPr marL="238760" algn="l" rtl="0" eaLnBrk="0">
              <a:lnSpc>
                <a:spcPts val="3360"/>
              </a:lnSpc>
            </a:pPr>
            <a:r>
              <a:rPr sz="14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可视化管理。</a:t>
            </a:r>
            <a:endParaRPr lang="en-US" altLang="en-US" sz="1400" dirty="0"/>
          </a:p>
        </p:txBody>
      </p:sp>
      <p:sp>
        <p:nvSpPr>
          <p:cNvPr id="830" name="textbox 830"/>
          <p:cNvSpPr/>
          <p:nvPr/>
        </p:nvSpPr>
        <p:spPr>
          <a:xfrm>
            <a:off x="677489" y="424986"/>
            <a:ext cx="8665844" cy="5029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32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室</a:t>
            </a:r>
            <a:r>
              <a:rPr sz="3200" b="1" kern="0" spc="7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</a:t>
            </a:r>
            <a:r>
              <a:rPr sz="3200" b="1" kern="0" spc="4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</a:t>
            </a:r>
            <a:r>
              <a:rPr sz="3200" b="1" kern="0" spc="4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sz="3200" b="1" kern="0" spc="4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柜</a:t>
            </a:r>
            <a:r>
              <a:rPr sz="3200" b="1" kern="0" spc="5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</a:t>
            </a:r>
            <a:r>
              <a:rPr sz="2400" b="1" kern="0" spc="-2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</a:t>
            </a:r>
            <a:r>
              <a:rPr sz="2400" b="1" kern="0" spc="-3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代</a:t>
            </a:r>
            <a:r>
              <a:rPr sz="2400" b="1" kern="0" spc="-3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</a:t>
            </a:r>
            <a:r>
              <a:rPr sz="2400" b="1" kern="0" spc="-2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塑</a:t>
            </a:r>
            <a:r>
              <a:rPr sz="2400" b="1" kern="0" spc="-3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</a:t>
            </a:r>
            <a:r>
              <a:rPr sz="2400" b="1" kern="0" spc="-3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sz="2400" b="1" kern="0" spc="-3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柜  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DL</a:t>
            </a:r>
            <a:r>
              <a:rPr sz="2400" b="1" kern="0" spc="-1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2400" b="1" kern="0" spc="-1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2400" b="1" kern="0" spc="-2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8 5</a:t>
            </a:r>
            <a:r>
              <a:rPr sz="2400" b="1" kern="0" spc="-1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2400" b="1" kern="0" spc="-3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42</a:t>
            </a:r>
            <a:r>
              <a:rPr sz="2400" b="1" kern="0" spc="-3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系列</a:t>
            </a:r>
            <a:endParaRPr lang="en-US" altLang="en-US" sz="2400" dirty="0"/>
          </a:p>
        </p:txBody>
      </p:sp>
      <p:pic>
        <p:nvPicPr>
          <p:cNvPr id="832" name="picture 8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666772" y="5525882"/>
            <a:ext cx="1674266" cy="543305"/>
          </a:xfrm>
          <a:prstGeom prst="rect">
            <a:avLst/>
          </a:prstGeom>
        </p:spPr>
      </p:pic>
      <p:pic>
        <p:nvPicPr>
          <p:cNvPr id="834" name="picture 8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pic>
        <p:nvPicPr>
          <p:cNvPr id="836" name="picture 8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27338" y="6242707"/>
            <a:ext cx="2290002" cy="361163"/>
          </a:xfrm>
          <a:prstGeom prst="rect">
            <a:avLst/>
          </a:prstGeom>
        </p:spPr>
      </p:pic>
      <p:sp>
        <p:nvSpPr>
          <p:cNvPr id="838" name="textbox 838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  <p:pic>
        <p:nvPicPr>
          <p:cNvPr id="840" name="picture 8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59892" y="1053084"/>
            <a:ext cx="528827" cy="13563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2" name="picture 8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3983735" y="810767"/>
            <a:ext cx="8208264" cy="5393435"/>
          </a:xfrm>
          <a:prstGeom prst="rect">
            <a:avLst/>
          </a:prstGeom>
        </p:spPr>
      </p:pic>
      <p:sp>
        <p:nvSpPr>
          <p:cNvPr id="844" name="textbox 844"/>
          <p:cNvSpPr/>
          <p:nvPr/>
        </p:nvSpPr>
        <p:spPr>
          <a:xfrm>
            <a:off x="760284" y="2346624"/>
            <a:ext cx="4210050" cy="205041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6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4000"/>
              </a:lnSpc>
            </a:pPr>
            <a:r>
              <a:rPr sz="5400" kern="0" spc="80" dirty="0">
                <a:solidFill>
                  <a:srgbClr val="00B0F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柜体一体成型</a:t>
            </a:r>
            <a:endParaRPr lang="en-US" altLang="en-US" sz="5400" dirty="0"/>
          </a:p>
          <a:p>
            <a:pPr algn="l" rtl="0" eaLnBrk="0">
              <a:lnSpc>
                <a:spcPct val="185000"/>
              </a:lnSpc>
            </a:pPr>
            <a:endParaRPr lang="en-US" altLang="en-US" sz="1000" dirty="0"/>
          </a:p>
          <a:p>
            <a:pPr algn="l" rtl="0" eaLnBrk="0">
              <a:lnSpc>
                <a:spcPct val="104000"/>
              </a:lnSpc>
            </a:pPr>
            <a:endParaRPr lang="en-US" altLang="en-US" sz="1300" dirty="0"/>
          </a:p>
          <a:p>
            <a:pPr algn="l" rtl="0" eaLnBrk="0">
              <a:lnSpc>
                <a:spcPct val="7000"/>
              </a:lnSpc>
            </a:pPr>
            <a:endParaRPr lang="en-US" altLang="en-US" sz="100" dirty="0"/>
          </a:p>
          <a:p>
            <a:pPr algn="r" rtl="0" eaLnBrk="0">
              <a:lnSpc>
                <a:spcPct val="93000"/>
              </a:lnSpc>
            </a:pPr>
            <a:r>
              <a:rPr sz="5400" kern="0" spc="30" dirty="0">
                <a:solidFill>
                  <a:srgbClr val="76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无需拼装</a:t>
            </a:r>
            <a:endParaRPr lang="en-US" altLang="en-US" sz="5400" dirty="0"/>
          </a:p>
        </p:txBody>
      </p:sp>
      <p:sp>
        <p:nvSpPr>
          <p:cNvPr id="846" name="textbox 846"/>
          <p:cNvSpPr/>
          <p:nvPr/>
        </p:nvSpPr>
        <p:spPr>
          <a:xfrm>
            <a:off x="677489" y="424986"/>
            <a:ext cx="8665844" cy="5029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32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室</a:t>
            </a:r>
            <a:r>
              <a:rPr sz="3200" b="1" kern="0" spc="7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</a:t>
            </a:r>
            <a:r>
              <a:rPr sz="3200" b="1" kern="0" spc="4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</a:t>
            </a:r>
            <a:r>
              <a:rPr sz="3200" b="1" kern="0" spc="4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sz="3200" b="1" kern="0" spc="4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柜</a:t>
            </a:r>
            <a:r>
              <a:rPr sz="3200" b="1" kern="0" spc="5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</a:t>
            </a:r>
            <a:r>
              <a:rPr sz="2400" b="1" kern="0" spc="-2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</a:t>
            </a:r>
            <a:r>
              <a:rPr sz="2400" b="1" kern="0" spc="-3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代</a:t>
            </a:r>
            <a:r>
              <a:rPr sz="2400" b="1" kern="0" spc="-3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</a:t>
            </a:r>
            <a:r>
              <a:rPr sz="2400" b="1" kern="0" spc="-2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塑</a:t>
            </a:r>
            <a:r>
              <a:rPr sz="2400" b="1" kern="0" spc="-3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</a:t>
            </a:r>
            <a:r>
              <a:rPr sz="2400" b="1" kern="0" spc="-3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sz="2400" b="1" kern="0" spc="-3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柜  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DL</a:t>
            </a:r>
            <a:r>
              <a:rPr sz="2400" b="1" kern="0" spc="-1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2400" b="1" kern="0" spc="-1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2400" b="1" kern="0" spc="-2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8 5</a:t>
            </a:r>
            <a:r>
              <a:rPr sz="2400" b="1" kern="0" spc="-1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2400" b="1" kern="0" spc="-3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42</a:t>
            </a:r>
            <a:r>
              <a:rPr sz="2400" b="1" kern="0" spc="-3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系列</a:t>
            </a:r>
            <a:endParaRPr lang="en-US" altLang="en-US" sz="2400" dirty="0"/>
          </a:p>
        </p:txBody>
      </p:sp>
      <p:pic>
        <p:nvPicPr>
          <p:cNvPr id="848" name="picture 8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27338" y="6242707"/>
            <a:ext cx="2290002" cy="361163"/>
          </a:xfrm>
          <a:prstGeom prst="rect">
            <a:avLst/>
          </a:prstGeom>
        </p:spPr>
      </p:pic>
      <p:sp>
        <p:nvSpPr>
          <p:cNvPr id="850" name="textbox 850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  <p:pic>
        <p:nvPicPr>
          <p:cNvPr id="852" name="picture 8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59892" y="1053084"/>
            <a:ext cx="528827" cy="13563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picture 8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pic>
        <p:nvPicPr>
          <p:cNvPr id="856" name="picture 8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711952" y="3038855"/>
            <a:ext cx="2619756" cy="1491996"/>
          </a:xfrm>
          <a:prstGeom prst="rect">
            <a:avLst/>
          </a:prstGeom>
        </p:spPr>
      </p:pic>
      <p:pic>
        <p:nvPicPr>
          <p:cNvPr id="858" name="picture 8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147572" y="4783835"/>
            <a:ext cx="2634995" cy="1478280"/>
          </a:xfrm>
          <a:prstGeom prst="rect">
            <a:avLst/>
          </a:prstGeom>
        </p:spPr>
      </p:pic>
      <p:pic>
        <p:nvPicPr>
          <p:cNvPr id="860" name="picture 8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147572" y="1301496"/>
            <a:ext cx="2634995" cy="1478279"/>
          </a:xfrm>
          <a:prstGeom prst="rect">
            <a:avLst/>
          </a:prstGeom>
        </p:spPr>
      </p:pic>
      <p:pic>
        <p:nvPicPr>
          <p:cNvPr id="862" name="picture 8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371856" y="3048000"/>
            <a:ext cx="2625851" cy="1479804"/>
          </a:xfrm>
          <a:prstGeom prst="rect">
            <a:avLst/>
          </a:prstGeom>
        </p:spPr>
      </p:pic>
      <p:pic>
        <p:nvPicPr>
          <p:cNvPr id="864" name="picture 86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3055620" y="3044952"/>
            <a:ext cx="2599944" cy="1485900"/>
          </a:xfrm>
          <a:prstGeom prst="rect">
            <a:avLst/>
          </a:prstGeom>
        </p:spPr>
      </p:pic>
      <p:pic>
        <p:nvPicPr>
          <p:cNvPr id="866" name="picture 8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6478523" y="4792979"/>
            <a:ext cx="2625852" cy="1469136"/>
          </a:xfrm>
          <a:prstGeom prst="rect">
            <a:avLst/>
          </a:prstGeom>
        </p:spPr>
      </p:pic>
      <p:pic>
        <p:nvPicPr>
          <p:cNvPr id="868" name="picture 86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9148571" y="4776216"/>
            <a:ext cx="2593847" cy="1478279"/>
          </a:xfrm>
          <a:prstGeom prst="rect">
            <a:avLst/>
          </a:prstGeom>
        </p:spPr>
      </p:pic>
      <p:pic>
        <p:nvPicPr>
          <p:cNvPr id="870" name="picture 87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8385047" y="3038855"/>
            <a:ext cx="2589276" cy="1479804"/>
          </a:xfrm>
          <a:prstGeom prst="rect">
            <a:avLst/>
          </a:prstGeom>
        </p:spPr>
      </p:pic>
      <p:pic>
        <p:nvPicPr>
          <p:cNvPr id="872" name="picture 87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3838955" y="1310640"/>
            <a:ext cx="2599944" cy="1463039"/>
          </a:xfrm>
          <a:prstGeom prst="rect">
            <a:avLst/>
          </a:prstGeom>
        </p:spPr>
      </p:pic>
      <p:pic>
        <p:nvPicPr>
          <p:cNvPr id="874" name="picture 87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6496811" y="1319783"/>
            <a:ext cx="2598420" cy="1461516"/>
          </a:xfrm>
          <a:prstGeom prst="rect">
            <a:avLst/>
          </a:prstGeom>
        </p:spPr>
      </p:pic>
      <p:pic>
        <p:nvPicPr>
          <p:cNvPr id="876" name="picture 87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9153144" y="1301495"/>
            <a:ext cx="2589276" cy="1464564"/>
          </a:xfrm>
          <a:prstGeom prst="rect">
            <a:avLst/>
          </a:prstGeom>
        </p:spPr>
      </p:pic>
      <p:pic>
        <p:nvPicPr>
          <p:cNvPr id="878" name="picture 87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3831335" y="4802123"/>
            <a:ext cx="2601467" cy="1455420"/>
          </a:xfrm>
          <a:prstGeom prst="rect">
            <a:avLst/>
          </a:prstGeom>
        </p:spPr>
      </p:pic>
      <p:pic>
        <p:nvPicPr>
          <p:cNvPr id="880" name="picture 88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800808" y="733044"/>
            <a:ext cx="7221952" cy="196369"/>
          </a:xfrm>
          <a:prstGeom prst="rect">
            <a:avLst/>
          </a:prstGeom>
        </p:spPr>
      </p:pic>
      <p:sp>
        <p:nvSpPr>
          <p:cNvPr id="882" name="textbox 882"/>
          <p:cNvSpPr/>
          <p:nvPr/>
        </p:nvSpPr>
        <p:spPr>
          <a:xfrm>
            <a:off x="786589" y="338373"/>
            <a:ext cx="7270115" cy="5010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6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32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</a:t>
            </a:r>
            <a:r>
              <a:rPr sz="3200" b="1" kern="0" spc="5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</a:t>
            </a:r>
            <a:r>
              <a:rPr sz="3200" b="1" kern="0" spc="5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代</a:t>
            </a:r>
            <a:r>
              <a:rPr sz="3200" b="1" kern="0" spc="5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</a:t>
            </a:r>
            <a:r>
              <a:rPr sz="3200" b="1" kern="0" spc="5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塑</a:t>
            </a:r>
            <a:r>
              <a:rPr sz="3200" b="1" kern="0" spc="5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</a:t>
            </a:r>
            <a:r>
              <a:rPr sz="3200" b="1" kern="0" spc="5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sz="3200" b="1" kern="0" spc="5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柜</a:t>
            </a:r>
            <a:r>
              <a:rPr sz="3200" b="1" kern="0" spc="7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3200" b="1" kern="0" spc="5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</a:t>
            </a:r>
            <a:r>
              <a:rPr sz="3200" b="1" kern="0" spc="5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</a:t>
            </a:r>
            <a:r>
              <a:rPr sz="3200" b="1" kern="0" spc="5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案</a:t>
            </a:r>
            <a:r>
              <a:rPr sz="3200" b="1" kern="0" spc="5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例</a:t>
            </a:r>
            <a:endParaRPr lang="en-US" altLang="en-US" sz="3200" dirty="0"/>
          </a:p>
        </p:txBody>
      </p:sp>
      <p:pic>
        <p:nvPicPr>
          <p:cNvPr id="884" name="picture 88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pic>
        <p:nvPicPr>
          <p:cNvPr id="886" name="picture 88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600000">
            <a:off x="0" y="0"/>
            <a:ext cx="596671" cy="1185545"/>
          </a:xfrm>
          <a:prstGeom prst="rect">
            <a:avLst/>
          </a:prstGeom>
        </p:spPr>
      </p:pic>
      <p:sp>
        <p:nvSpPr>
          <p:cNvPr id="888" name="textbox 888"/>
          <p:cNvSpPr/>
          <p:nvPr/>
        </p:nvSpPr>
        <p:spPr>
          <a:xfrm>
            <a:off x="385158" y="5425663"/>
            <a:ext cx="631190" cy="51180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5000"/>
              </a:lnSpc>
            </a:pPr>
            <a:r>
              <a:rPr sz="1500" b="1" kern="0" spc="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企业</a:t>
            </a:r>
            <a:endParaRPr lang="en-US" altLang="en-US" sz="1500" dirty="0"/>
          </a:p>
          <a:p>
            <a:pPr marL="12700" algn="l" rtl="0" eaLnBrk="0">
              <a:lnSpc>
                <a:spcPts val="1860"/>
              </a:lnSpc>
              <a:spcBef>
                <a:spcPts val="260"/>
              </a:spcBef>
            </a:pPr>
            <a:r>
              <a:rPr sz="1500" b="1" kern="0" spc="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储物柜</a:t>
            </a:r>
            <a:endParaRPr lang="en-US" altLang="en-US" sz="1500" dirty="0"/>
          </a:p>
        </p:txBody>
      </p:sp>
      <p:sp>
        <p:nvSpPr>
          <p:cNvPr id="890" name="textbox 890"/>
          <p:cNvSpPr/>
          <p:nvPr/>
        </p:nvSpPr>
        <p:spPr>
          <a:xfrm>
            <a:off x="11109190" y="3902214"/>
            <a:ext cx="630555" cy="50419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865"/>
              </a:lnSpc>
            </a:pPr>
            <a:r>
              <a:rPr sz="1500" b="1" kern="0" spc="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浴室</a:t>
            </a:r>
            <a:endParaRPr lang="en-US" altLang="en-US" sz="1500" dirty="0"/>
          </a:p>
          <a:p>
            <a:pPr marL="12700" algn="l" rtl="0" eaLnBrk="0">
              <a:lnSpc>
                <a:spcPts val="1845"/>
              </a:lnSpc>
              <a:spcBef>
                <a:spcPts val="60"/>
              </a:spcBef>
            </a:pPr>
            <a:r>
              <a:rPr sz="1500" b="1" kern="0" spc="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更衣柜</a:t>
            </a:r>
            <a:endParaRPr lang="en-US" altLang="en-US" sz="1500" dirty="0"/>
          </a:p>
        </p:txBody>
      </p:sp>
      <p:sp>
        <p:nvSpPr>
          <p:cNvPr id="892" name="textbox 892"/>
          <p:cNvSpPr/>
          <p:nvPr/>
        </p:nvSpPr>
        <p:spPr>
          <a:xfrm>
            <a:off x="373780" y="2131573"/>
            <a:ext cx="631190" cy="50609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850"/>
              </a:lnSpc>
            </a:pPr>
            <a:r>
              <a:rPr sz="1500" b="1" kern="0" spc="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校园</a:t>
            </a:r>
            <a:endParaRPr lang="en-US" altLang="en-US" sz="1500" dirty="0"/>
          </a:p>
          <a:p>
            <a:pPr marL="13970" algn="l" rtl="0" eaLnBrk="0">
              <a:lnSpc>
                <a:spcPts val="1860"/>
              </a:lnSpc>
              <a:spcBef>
                <a:spcPts val="70"/>
              </a:spcBef>
            </a:pPr>
            <a:r>
              <a:rPr sz="1500" b="1" kern="0" spc="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书包柜</a:t>
            </a:r>
            <a:endParaRPr lang="en-US" altLang="en-US" sz="1500" dirty="0"/>
          </a:p>
        </p:txBody>
      </p:sp>
      <p:sp>
        <p:nvSpPr>
          <p:cNvPr id="894" name="textbox 894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  <p:pic>
        <p:nvPicPr>
          <p:cNvPr id="896" name="picture 89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600000">
            <a:off x="11132819" y="4436364"/>
            <a:ext cx="579120" cy="91440"/>
          </a:xfrm>
          <a:prstGeom prst="rect">
            <a:avLst/>
          </a:prstGeom>
        </p:spPr>
      </p:pic>
      <p:pic>
        <p:nvPicPr>
          <p:cNvPr id="898" name="picture 89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600000">
            <a:off x="385571" y="5993891"/>
            <a:ext cx="579119" cy="91440"/>
          </a:xfrm>
          <a:prstGeom prst="rect">
            <a:avLst/>
          </a:prstGeom>
        </p:spPr>
      </p:pic>
      <p:pic>
        <p:nvPicPr>
          <p:cNvPr id="900" name="picture 90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600000">
            <a:off x="385571" y="2682240"/>
            <a:ext cx="579119" cy="91439"/>
          </a:xfrm>
          <a:prstGeom prst="rect">
            <a:avLst/>
          </a:prstGeom>
        </p:spPr>
      </p:pic>
      <p:pic>
        <p:nvPicPr>
          <p:cNvPr id="902" name="picture 90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600000">
            <a:off x="5537207" y="892593"/>
            <a:ext cx="125617" cy="3681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4" name="picture 9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sp>
        <p:nvSpPr>
          <p:cNvPr id="906" name="textbox 906"/>
          <p:cNvSpPr/>
          <p:nvPr/>
        </p:nvSpPr>
        <p:spPr>
          <a:xfrm>
            <a:off x="677489" y="424986"/>
            <a:ext cx="4972050" cy="50291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32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室</a:t>
            </a:r>
            <a:r>
              <a:rPr sz="3200" b="1" kern="0" spc="7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</a:t>
            </a:r>
            <a:r>
              <a:rPr sz="3200" b="1" kern="0" spc="4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</a:t>
            </a:r>
            <a:r>
              <a:rPr sz="3200" b="1" kern="0" spc="4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sz="3200" b="1" kern="0" spc="4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柜</a:t>
            </a:r>
            <a:r>
              <a:rPr sz="3200" b="1" kern="0" spc="5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智</a:t>
            </a:r>
            <a:r>
              <a:rPr sz="2400" b="1" kern="0" spc="3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能</a:t>
            </a:r>
            <a:r>
              <a:rPr sz="2400" b="1" kern="0" spc="3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</a:t>
            </a:r>
            <a:r>
              <a:rPr sz="2400" b="1" kern="0" spc="3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sz="2400" b="1" kern="0" spc="3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柜</a:t>
            </a:r>
            <a:endParaRPr lang="en-US" altLang="en-US" sz="2400" dirty="0"/>
          </a:p>
        </p:txBody>
      </p:sp>
      <p:pic>
        <p:nvPicPr>
          <p:cNvPr id="908" name="picture 9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236890" y="4639055"/>
            <a:ext cx="1033240" cy="1054249"/>
          </a:xfrm>
          <a:prstGeom prst="rect">
            <a:avLst/>
          </a:prstGeom>
        </p:spPr>
      </p:pic>
      <p:pic>
        <p:nvPicPr>
          <p:cNvPr id="910" name="picture 9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pic>
        <p:nvPicPr>
          <p:cNvPr id="912" name="picture 9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27338" y="6242707"/>
            <a:ext cx="2290002" cy="361163"/>
          </a:xfrm>
          <a:prstGeom prst="rect">
            <a:avLst/>
          </a:prstGeom>
        </p:spPr>
      </p:pic>
      <p:pic>
        <p:nvPicPr>
          <p:cNvPr id="914" name="picture 9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844078" y="3121152"/>
            <a:ext cx="673483" cy="1068323"/>
          </a:xfrm>
          <a:prstGeom prst="rect">
            <a:avLst/>
          </a:prstGeom>
        </p:spPr>
      </p:pic>
      <p:pic>
        <p:nvPicPr>
          <p:cNvPr id="916" name="picture 9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2183436" y="3121152"/>
            <a:ext cx="604823" cy="1030618"/>
          </a:xfrm>
          <a:prstGeom prst="rect">
            <a:avLst/>
          </a:prstGeom>
        </p:spPr>
      </p:pic>
      <p:pic>
        <p:nvPicPr>
          <p:cNvPr id="918" name="picture 9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902977" y="1796796"/>
            <a:ext cx="567022" cy="1054249"/>
          </a:xfrm>
          <a:prstGeom prst="rect">
            <a:avLst/>
          </a:prstGeom>
        </p:spPr>
      </p:pic>
      <p:pic>
        <p:nvPicPr>
          <p:cNvPr id="920" name="picture 9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2249361" y="1818132"/>
            <a:ext cx="566315" cy="1041698"/>
          </a:xfrm>
          <a:prstGeom prst="rect">
            <a:avLst/>
          </a:prstGeom>
        </p:spPr>
      </p:pic>
      <p:sp>
        <p:nvSpPr>
          <p:cNvPr id="922" name="textbox 922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  <p:pic>
        <p:nvPicPr>
          <p:cNvPr id="924" name="picture 9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659892" y="1053084"/>
            <a:ext cx="528827" cy="13563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6" name="picture 9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sp>
        <p:nvSpPr>
          <p:cNvPr id="928" name="textbox 928"/>
          <p:cNvSpPr/>
          <p:nvPr/>
        </p:nvSpPr>
        <p:spPr>
          <a:xfrm>
            <a:off x="661974" y="1691138"/>
            <a:ext cx="2980054" cy="37420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22225" algn="l" rtl="0" eaLnBrk="0">
              <a:lnSpc>
                <a:spcPts val="1860"/>
              </a:lnSpc>
            </a:pPr>
            <a:r>
              <a:rPr sz="1500" kern="0" spc="3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1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</a:t>
            </a:r>
            <a:r>
              <a:rPr sz="1500" b="1" kern="0" spc="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材质</a:t>
            </a:r>
            <a:endParaRPr lang="en-US" altLang="en-US" sz="1500" dirty="0"/>
          </a:p>
          <a:p>
            <a:pPr marL="26670" algn="l" rtl="0" eaLnBrk="0">
              <a:lnSpc>
                <a:spcPct val="89000"/>
              </a:lnSpc>
              <a:spcBef>
                <a:spcPts val="800"/>
              </a:spcBef>
            </a:pPr>
            <a:r>
              <a:rPr sz="1200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HDPE</a:t>
            </a:r>
            <a:r>
              <a:rPr sz="1200" kern="0" spc="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材质打造</a:t>
            </a:r>
            <a:r>
              <a:rPr sz="1200" kern="0" spc="-10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，具备抗氧化</a:t>
            </a:r>
            <a:r>
              <a:rPr sz="1200" kern="0" spc="-20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、抗老化、</a:t>
            </a:r>
            <a:endParaRPr lang="en-US" altLang="en-US" sz="1200" dirty="0"/>
          </a:p>
          <a:p>
            <a:pPr marL="13970" algn="l" rtl="0" eaLnBrk="0">
              <a:lnSpc>
                <a:spcPts val="2160"/>
              </a:lnSpc>
            </a:pPr>
            <a:r>
              <a:rPr sz="1200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抗紫外线等特点。</a:t>
            </a:r>
            <a:endParaRPr lang="en-US" altLang="en-US" sz="1200" dirty="0"/>
          </a:p>
          <a:p>
            <a:pPr marL="22225" algn="l" rtl="0" eaLnBrk="0">
              <a:lnSpc>
                <a:spcPts val="1860"/>
              </a:lnSpc>
              <a:spcBef>
                <a:spcPts val="1100"/>
              </a:spcBef>
            </a:pPr>
            <a:r>
              <a:rPr sz="1500" kern="0" spc="3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1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</a:t>
            </a:r>
            <a:r>
              <a:rPr sz="1500" b="1" kern="0" spc="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技术</a:t>
            </a:r>
            <a:endParaRPr lang="en-US" altLang="en-US" sz="1500" dirty="0"/>
          </a:p>
          <a:p>
            <a:pPr marL="13970" algn="l" rtl="0" eaLnBrk="0">
              <a:lnSpc>
                <a:spcPct val="89000"/>
              </a:lnSpc>
              <a:spcBef>
                <a:spcPts val="800"/>
              </a:spcBef>
            </a:pPr>
            <a:r>
              <a:rPr sz="1200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滚塑工艺一体成型</a:t>
            </a:r>
            <a:endParaRPr lang="en-US" altLang="en-US" sz="1200" dirty="0"/>
          </a:p>
          <a:p>
            <a:pPr marL="22225" algn="l" rtl="0" eaLnBrk="0">
              <a:lnSpc>
                <a:spcPts val="2800"/>
              </a:lnSpc>
            </a:pPr>
            <a:r>
              <a:rPr sz="1500" kern="0" spc="3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1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</a:t>
            </a:r>
            <a:r>
              <a:rPr sz="1500" b="1" kern="0" spc="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特点</a:t>
            </a:r>
            <a:endParaRPr lang="en-US" altLang="en-US" sz="1500" dirty="0"/>
          </a:p>
          <a:p>
            <a:pPr marL="19685" algn="l" rtl="0" eaLnBrk="0">
              <a:lnSpc>
                <a:spcPct val="97000"/>
              </a:lnSpc>
              <a:spcBef>
                <a:spcPts val="970"/>
              </a:spcBef>
            </a:pPr>
            <a:r>
              <a:rPr sz="1200" b="1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6大防护</a:t>
            </a:r>
            <a:endParaRPr lang="en-US" altLang="en-US" sz="1200" dirty="0"/>
          </a:p>
          <a:p>
            <a:pPr marL="20955" algn="l" rtl="0" eaLnBrk="0">
              <a:lnSpc>
                <a:spcPct val="89000"/>
              </a:lnSpc>
              <a:spcBef>
                <a:spcPts val="755"/>
              </a:spcBef>
            </a:pPr>
            <a:r>
              <a:rPr sz="1200" kern="0" spc="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防紫外线、</a:t>
            </a:r>
            <a:r>
              <a:rPr sz="1200" kern="0" spc="-2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防水、</a:t>
            </a:r>
            <a:r>
              <a:rPr sz="1200" kern="0" spc="-2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防腐蚀、</a:t>
            </a:r>
            <a:r>
              <a:rPr sz="1200" kern="0" spc="-2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防菌、</a:t>
            </a:r>
            <a:r>
              <a:rPr sz="1200" kern="0" spc="-2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防暴力</a:t>
            </a:r>
            <a:endParaRPr lang="en-US" altLang="en-US" sz="1200" dirty="0"/>
          </a:p>
          <a:p>
            <a:pPr marL="12700" algn="l" rtl="0" eaLnBrk="0">
              <a:lnSpc>
                <a:spcPts val="2160"/>
              </a:lnSpc>
            </a:pPr>
            <a:r>
              <a:rPr sz="1200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破坏、防雪</a:t>
            </a:r>
            <a:endParaRPr lang="en-US" altLang="en-US" sz="1200" dirty="0"/>
          </a:p>
          <a:p>
            <a:pPr marL="14605" algn="l" rtl="0" eaLnBrk="0">
              <a:lnSpc>
                <a:spcPct val="97000"/>
              </a:lnSpc>
              <a:spcBef>
                <a:spcPts val="890"/>
              </a:spcBef>
            </a:pPr>
            <a:r>
              <a:rPr sz="12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便捷维护</a:t>
            </a:r>
            <a:endParaRPr lang="en-US" altLang="en-US" sz="1200" dirty="0"/>
          </a:p>
          <a:p>
            <a:pPr marL="14605" algn="l" rtl="0" eaLnBrk="0">
              <a:lnSpc>
                <a:spcPct val="97000"/>
              </a:lnSpc>
              <a:spcBef>
                <a:spcPts val="760"/>
              </a:spcBef>
            </a:pPr>
            <a:r>
              <a:rPr sz="1200" kern="0" spc="-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可水洗</a:t>
            </a:r>
            <a:r>
              <a:rPr sz="1200" kern="0" spc="-18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，可回收</a:t>
            </a:r>
            <a:r>
              <a:rPr sz="1200" kern="0" spc="-17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，易于清洁</a:t>
            </a:r>
            <a:r>
              <a:rPr sz="1200" kern="0" spc="-17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，维</a:t>
            </a:r>
            <a:r>
              <a:rPr sz="1200" kern="0" spc="-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护成本低</a:t>
            </a:r>
            <a:endParaRPr lang="en-US" altLang="en-US" sz="1200" dirty="0"/>
          </a:p>
          <a:p>
            <a:pPr marL="15240" algn="l" rtl="0" eaLnBrk="0">
              <a:lnSpc>
                <a:spcPct val="97000"/>
              </a:lnSpc>
              <a:spcBef>
                <a:spcPts val="765"/>
              </a:spcBef>
            </a:pPr>
            <a:r>
              <a:rPr sz="12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坚固耐用</a:t>
            </a:r>
            <a:endParaRPr lang="en-US" altLang="en-US" sz="1200" dirty="0"/>
          </a:p>
          <a:p>
            <a:pPr algn="l" rtl="0" eaLnBrk="0">
              <a:lnSpc>
                <a:spcPct val="105000"/>
              </a:lnSpc>
            </a:pPr>
            <a:endParaRPr lang="en-US" altLang="en-US" sz="600" dirty="0"/>
          </a:p>
          <a:p>
            <a:pPr algn="r" rtl="0" eaLnBrk="0">
              <a:lnSpc>
                <a:spcPct val="97000"/>
              </a:lnSpc>
              <a:spcBef>
                <a:spcPts val="0"/>
              </a:spcBef>
            </a:pPr>
            <a:r>
              <a:rPr sz="1200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可应用温度范围广</a:t>
            </a:r>
            <a:r>
              <a:rPr sz="1200" kern="0" spc="-1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，适用于户外活动使用</a:t>
            </a:r>
            <a:r>
              <a:rPr sz="1200" kern="0" spc="-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en-US" sz="1200" dirty="0"/>
          </a:p>
        </p:txBody>
      </p:sp>
      <p:pic>
        <p:nvPicPr>
          <p:cNvPr id="930" name="picture 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7086164" y="2478638"/>
            <a:ext cx="3728466" cy="980250"/>
          </a:xfrm>
          <a:prstGeom prst="rect">
            <a:avLst/>
          </a:prstGeom>
        </p:spPr>
      </p:pic>
      <p:sp>
        <p:nvSpPr>
          <p:cNvPr id="932" name="textbox 932"/>
          <p:cNvSpPr/>
          <p:nvPr/>
        </p:nvSpPr>
        <p:spPr>
          <a:xfrm>
            <a:off x="677489" y="424986"/>
            <a:ext cx="4972050" cy="50038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32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室</a:t>
            </a:r>
            <a:r>
              <a:rPr sz="3200" b="1" kern="0" spc="-1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</a:t>
            </a:r>
            <a:r>
              <a:rPr sz="3200" b="1" kern="0" spc="-4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外</a:t>
            </a:r>
            <a:r>
              <a:rPr sz="3200" b="1" kern="0" spc="-4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</a:t>
            </a:r>
            <a:r>
              <a:rPr sz="3200" b="1" kern="0" spc="-4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sz="3200" b="1" kern="0" spc="-4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柜</a:t>
            </a:r>
            <a:r>
              <a:rPr sz="3200" b="1" kern="0" spc="5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重</a:t>
            </a:r>
            <a:r>
              <a:rPr sz="2400" b="1" kern="0" spc="3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型</a:t>
            </a:r>
            <a:r>
              <a:rPr sz="2400" b="1" kern="0" spc="3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</a:t>
            </a:r>
            <a:r>
              <a:rPr sz="2400" b="1" kern="0" spc="3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体</a:t>
            </a:r>
            <a:r>
              <a:rPr sz="2400" b="1" kern="0" spc="3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柜</a:t>
            </a:r>
            <a:endParaRPr lang="en-US" altLang="en-US" sz="2400" dirty="0"/>
          </a:p>
        </p:txBody>
      </p:sp>
      <p:pic>
        <p:nvPicPr>
          <p:cNvPr id="934" name="picture 9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pic>
        <p:nvPicPr>
          <p:cNvPr id="936" name="picture 9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27338" y="6242707"/>
            <a:ext cx="2290002" cy="361163"/>
          </a:xfrm>
          <a:prstGeom prst="rect">
            <a:avLst/>
          </a:prstGeom>
        </p:spPr>
      </p:pic>
      <p:sp>
        <p:nvSpPr>
          <p:cNvPr id="938" name="textbox 938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  <p:pic>
        <p:nvPicPr>
          <p:cNvPr id="940" name="picture 9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59892" y="1053084"/>
            <a:ext cx="528827" cy="13563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" name="picture 9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graphicFrame>
        <p:nvGraphicFramePr>
          <p:cNvPr id="944" name="table 944"/>
          <p:cNvGraphicFramePr>
            <a:graphicFrameLocks noGrp="1"/>
          </p:cNvGraphicFramePr>
          <p:nvPr/>
        </p:nvGraphicFramePr>
        <p:xfrm>
          <a:off x="328929" y="1308861"/>
          <a:ext cx="11533505" cy="4860290"/>
        </p:xfrm>
        <a:graphic>
          <a:graphicData uri="http://schemas.openxmlformats.org/drawingml/2006/table">
            <a:tbl>
              <a:tblPr/>
              <a:tblGrid>
                <a:gridCol w="5781040"/>
                <a:gridCol w="5752465"/>
              </a:tblGrid>
              <a:tr h="48602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946" name="picture 9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097280" y="1545335"/>
            <a:ext cx="4631435" cy="4194047"/>
          </a:xfrm>
          <a:prstGeom prst="rect">
            <a:avLst/>
          </a:prstGeom>
        </p:spPr>
      </p:pic>
      <p:pic>
        <p:nvPicPr>
          <p:cNvPr id="948" name="picture 9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492240" y="1776983"/>
            <a:ext cx="4713731" cy="4000500"/>
          </a:xfrm>
          <a:prstGeom prst="rect">
            <a:avLst/>
          </a:prstGeom>
        </p:spPr>
      </p:pic>
      <p:sp>
        <p:nvSpPr>
          <p:cNvPr id="950" name="textbox 950"/>
          <p:cNvSpPr/>
          <p:nvPr/>
        </p:nvSpPr>
        <p:spPr>
          <a:xfrm>
            <a:off x="677489" y="424986"/>
            <a:ext cx="4972050" cy="50038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32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室</a:t>
            </a:r>
            <a:r>
              <a:rPr sz="3200" b="1" kern="0" spc="-1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</a:t>
            </a:r>
            <a:r>
              <a:rPr sz="3200" b="1" kern="0" spc="-4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外</a:t>
            </a:r>
            <a:r>
              <a:rPr sz="3200" b="1" kern="0" spc="-4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</a:t>
            </a:r>
            <a:r>
              <a:rPr sz="3200" b="1" kern="0" spc="-4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sz="3200" b="1" kern="0" spc="-4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柜</a:t>
            </a:r>
            <a:r>
              <a:rPr sz="3200" b="1" kern="0" spc="5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重</a:t>
            </a:r>
            <a:r>
              <a:rPr sz="2400" b="1" kern="0" spc="3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型</a:t>
            </a:r>
            <a:r>
              <a:rPr sz="2400" b="1" kern="0" spc="3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</a:t>
            </a:r>
            <a:r>
              <a:rPr sz="2400" b="1" kern="0" spc="3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体</a:t>
            </a:r>
            <a:r>
              <a:rPr sz="2400" b="1" kern="0" spc="3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柜</a:t>
            </a:r>
            <a:endParaRPr lang="en-US" altLang="en-US" sz="2400" dirty="0"/>
          </a:p>
        </p:txBody>
      </p:sp>
      <p:pic>
        <p:nvPicPr>
          <p:cNvPr id="952" name="picture 9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pic>
        <p:nvPicPr>
          <p:cNvPr id="954" name="picture 9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27338" y="6242707"/>
            <a:ext cx="2290002" cy="361163"/>
          </a:xfrm>
          <a:prstGeom prst="rect">
            <a:avLst/>
          </a:prstGeom>
        </p:spPr>
      </p:pic>
      <p:sp>
        <p:nvSpPr>
          <p:cNvPr id="956" name="textbox 956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  <p:pic>
        <p:nvPicPr>
          <p:cNvPr id="958" name="picture 9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659892" y="1053084"/>
            <a:ext cx="528827" cy="13563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0" name="picture 96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pic>
        <p:nvPicPr>
          <p:cNvPr id="962" name="picture 9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64236" y="2200655"/>
            <a:ext cx="2688336" cy="1792224"/>
          </a:xfrm>
          <a:prstGeom prst="rect">
            <a:avLst/>
          </a:prstGeom>
        </p:spPr>
      </p:pic>
      <p:pic>
        <p:nvPicPr>
          <p:cNvPr id="964" name="picture 9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3304032" y="2200655"/>
            <a:ext cx="2688336" cy="1792224"/>
          </a:xfrm>
          <a:prstGeom prst="rect">
            <a:avLst/>
          </a:prstGeom>
        </p:spPr>
      </p:pic>
      <p:pic>
        <p:nvPicPr>
          <p:cNvPr id="966" name="picture 9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364236" y="4274819"/>
            <a:ext cx="2688336" cy="1792224"/>
          </a:xfrm>
          <a:prstGeom prst="rect">
            <a:avLst/>
          </a:prstGeom>
        </p:spPr>
      </p:pic>
      <p:pic>
        <p:nvPicPr>
          <p:cNvPr id="968" name="picture 9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243828" y="2200655"/>
            <a:ext cx="2688335" cy="1792224"/>
          </a:xfrm>
          <a:prstGeom prst="rect">
            <a:avLst/>
          </a:prstGeom>
        </p:spPr>
      </p:pic>
      <p:pic>
        <p:nvPicPr>
          <p:cNvPr id="970" name="picture 97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9139427" y="2200655"/>
            <a:ext cx="2688335" cy="1792224"/>
          </a:xfrm>
          <a:prstGeom prst="rect">
            <a:avLst/>
          </a:prstGeom>
        </p:spPr>
      </p:pic>
      <p:pic>
        <p:nvPicPr>
          <p:cNvPr id="972" name="picture 97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3259835" y="4274819"/>
            <a:ext cx="2688335" cy="1792224"/>
          </a:xfrm>
          <a:prstGeom prst="rect">
            <a:avLst/>
          </a:prstGeom>
        </p:spPr>
      </p:pic>
      <p:pic>
        <p:nvPicPr>
          <p:cNvPr id="974" name="picture 9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9139427" y="4274819"/>
            <a:ext cx="2688335" cy="1792224"/>
          </a:xfrm>
          <a:prstGeom prst="rect">
            <a:avLst/>
          </a:prstGeom>
        </p:spPr>
      </p:pic>
      <p:pic>
        <p:nvPicPr>
          <p:cNvPr id="976" name="picture 97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6248400" y="4274820"/>
            <a:ext cx="2683764" cy="1790700"/>
          </a:xfrm>
          <a:prstGeom prst="rect">
            <a:avLst/>
          </a:prstGeom>
        </p:spPr>
      </p:pic>
      <p:sp>
        <p:nvSpPr>
          <p:cNvPr id="978" name="textbox 978"/>
          <p:cNvSpPr/>
          <p:nvPr/>
        </p:nvSpPr>
        <p:spPr>
          <a:xfrm>
            <a:off x="6243828" y="1304544"/>
            <a:ext cx="5584190" cy="614680"/>
          </a:xfrm>
          <a:prstGeom prst="rect">
            <a:avLst/>
          </a:prstGeom>
          <a:solidFill>
            <a:srgbClr val="5BACFF">
              <a:alpha val="30588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5000"/>
              </a:lnSpc>
            </a:pPr>
            <a:endParaRPr lang="en-US" altLang="en-US" sz="1000" dirty="0"/>
          </a:p>
          <a:p>
            <a:pPr marL="2192655" algn="l" rtl="0" eaLnBrk="0">
              <a:lnSpc>
                <a:spcPts val="1855"/>
              </a:lnSpc>
            </a:pPr>
            <a:r>
              <a:rPr sz="1500" b="1" kern="0" spc="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室内应用案例</a:t>
            </a:r>
            <a:endParaRPr lang="en-US" altLang="en-US" sz="1500" dirty="0"/>
          </a:p>
        </p:txBody>
      </p:sp>
      <p:sp>
        <p:nvSpPr>
          <p:cNvPr id="980" name="textbox 980"/>
          <p:cNvSpPr/>
          <p:nvPr/>
        </p:nvSpPr>
        <p:spPr>
          <a:xfrm>
            <a:off x="409956" y="1304544"/>
            <a:ext cx="5582920" cy="614680"/>
          </a:xfrm>
          <a:prstGeom prst="rect">
            <a:avLst/>
          </a:prstGeom>
          <a:solidFill>
            <a:srgbClr val="1587FD">
              <a:alpha val="72156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30000"/>
              </a:lnSpc>
            </a:pPr>
            <a:endParaRPr lang="en-US" altLang="en-US" sz="1000" dirty="0"/>
          </a:p>
          <a:p>
            <a:pPr marL="1962150" algn="l" rtl="0" eaLnBrk="0">
              <a:lnSpc>
                <a:spcPts val="1850"/>
              </a:lnSpc>
              <a:spcBef>
                <a:spcPts val="0"/>
              </a:spcBef>
            </a:pPr>
            <a:r>
              <a:rPr sz="1500" b="1" kern="0" spc="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户外应用案例</a:t>
            </a:r>
            <a:endParaRPr lang="en-US" altLang="en-US" sz="1500" dirty="0"/>
          </a:p>
        </p:txBody>
      </p:sp>
      <p:sp>
        <p:nvSpPr>
          <p:cNvPr id="982" name="textbox 982"/>
          <p:cNvSpPr/>
          <p:nvPr/>
        </p:nvSpPr>
        <p:spPr>
          <a:xfrm>
            <a:off x="677489" y="424986"/>
            <a:ext cx="4476115" cy="50038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32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室</a:t>
            </a:r>
            <a:r>
              <a:rPr sz="3200" b="1" kern="0" spc="-2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</a:t>
            </a:r>
            <a:r>
              <a:rPr sz="3200" b="1" kern="0" spc="-4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外</a:t>
            </a:r>
            <a:r>
              <a:rPr sz="3200" b="1" kern="0" spc="-4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</a:t>
            </a:r>
            <a:r>
              <a:rPr sz="3200" b="1" kern="0" spc="-4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sz="3200" b="1" kern="0" spc="-4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柜</a:t>
            </a:r>
            <a:r>
              <a:rPr sz="3200" b="1" kern="0" spc="5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</a:t>
            </a:r>
            <a:r>
              <a:rPr sz="2400" b="1" kern="0" spc="2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</a:t>
            </a:r>
            <a:r>
              <a:rPr sz="2400" b="1" kern="0" spc="2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案</a:t>
            </a:r>
            <a:r>
              <a:rPr sz="2400" b="1" kern="0" spc="2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例</a:t>
            </a:r>
            <a:endParaRPr lang="en-US" altLang="en-US" sz="2400" dirty="0"/>
          </a:p>
        </p:txBody>
      </p:sp>
      <p:pic>
        <p:nvPicPr>
          <p:cNvPr id="984" name="picture 98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pic>
        <p:nvPicPr>
          <p:cNvPr id="986" name="picture 98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0" y="0"/>
            <a:ext cx="596671" cy="1185545"/>
          </a:xfrm>
          <a:prstGeom prst="rect">
            <a:avLst/>
          </a:prstGeom>
        </p:spPr>
      </p:pic>
      <p:sp>
        <p:nvSpPr>
          <p:cNvPr id="988" name="textbox 988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" name="picture 99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603870"/>
          </a:xfrm>
          <a:prstGeom prst="rect">
            <a:avLst/>
          </a:prstGeom>
        </p:spPr>
      </p:pic>
      <p:sp>
        <p:nvSpPr>
          <p:cNvPr id="992" name="textbox 992"/>
          <p:cNvSpPr/>
          <p:nvPr/>
        </p:nvSpPr>
        <p:spPr>
          <a:xfrm>
            <a:off x="557733" y="2494285"/>
            <a:ext cx="2726054" cy="33610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22225" algn="l" rtl="0" eaLnBrk="0">
              <a:lnSpc>
                <a:spcPts val="1860"/>
              </a:lnSpc>
            </a:pPr>
            <a:r>
              <a:rPr sz="1500" kern="0" spc="3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1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</a:t>
            </a:r>
            <a:r>
              <a:rPr sz="1500" b="1" kern="0" spc="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材质</a:t>
            </a:r>
            <a:endParaRPr lang="en-US" altLang="en-US" sz="1500" dirty="0"/>
          </a:p>
          <a:p>
            <a:pPr algn="r" rtl="0" eaLnBrk="0">
              <a:lnSpc>
                <a:spcPct val="89000"/>
              </a:lnSpc>
              <a:spcBef>
                <a:spcPts val="800"/>
              </a:spcBef>
            </a:pPr>
            <a:r>
              <a:rPr sz="1200" kern="0" spc="-5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HDPE材质打造</a:t>
            </a:r>
            <a:r>
              <a:rPr sz="1200" kern="0" spc="-1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5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，具备抗氧化、抗老化、</a:t>
            </a:r>
            <a:endParaRPr lang="en-US" altLang="en-US" sz="1200" dirty="0"/>
          </a:p>
          <a:p>
            <a:pPr marL="13970" algn="l" rtl="0" eaLnBrk="0">
              <a:lnSpc>
                <a:spcPts val="2160"/>
              </a:lnSpc>
            </a:pPr>
            <a:r>
              <a:rPr sz="1200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抗紫外线等特点。</a:t>
            </a:r>
            <a:endParaRPr lang="en-US" altLang="en-US" sz="1200" dirty="0"/>
          </a:p>
          <a:p>
            <a:pPr marL="22225" algn="l" rtl="0" eaLnBrk="0">
              <a:lnSpc>
                <a:spcPct val="94000"/>
              </a:lnSpc>
              <a:spcBef>
                <a:spcPts val="1110"/>
              </a:spcBef>
            </a:pPr>
            <a:r>
              <a:rPr sz="1500" kern="0" spc="3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1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</a:t>
            </a:r>
            <a:r>
              <a:rPr sz="1500" b="1" kern="0" spc="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特点</a:t>
            </a:r>
            <a:endParaRPr lang="en-US" altLang="en-US" sz="1500" dirty="0"/>
          </a:p>
          <a:p>
            <a:pPr marL="14605" algn="l" rtl="0" eaLnBrk="0">
              <a:lnSpc>
                <a:spcPts val="2240"/>
              </a:lnSpc>
            </a:pPr>
            <a:r>
              <a:rPr sz="12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便捷维护</a:t>
            </a:r>
            <a:endParaRPr lang="en-US" altLang="en-US" sz="1200" dirty="0"/>
          </a:p>
          <a:p>
            <a:pPr marL="14605" algn="l" rtl="0" eaLnBrk="0">
              <a:lnSpc>
                <a:spcPct val="97000"/>
              </a:lnSpc>
              <a:spcBef>
                <a:spcPts val="885"/>
              </a:spcBef>
            </a:pPr>
            <a:r>
              <a:rPr sz="1200" kern="0" spc="-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可水洗</a:t>
            </a:r>
            <a:r>
              <a:rPr sz="1200" kern="0" spc="-1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，易于清洁</a:t>
            </a:r>
            <a:r>
              <a:rPr sz="1200" kern="0" spc="-17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，维护成本低。</a:t>
            </a:r>
            <a:endParaRPr lang="en-US" altLang="en-US" sz="1200" dirty="0"/>
          </a:p>
          <a:p>
            <a:pPr marL="15240" algn="l" rtl="0" eaLnBrk="0">
              <a:lnSpc>
                <a:spcPct val="97000"/>
              </a:lnSpc>
              <a:spcBef>
                <a:spcPts val="765"/>
              </a:spcBef>
            </a:pPr>
            <a:r>
              <a:rPr sz="12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坚固耐用</a:t>
            </a:r>
            <a:endParaRPr lang="en-US" altLang="en-US" sz="1200" dirty="0"/>
          </a:p>
          <a:p>
            <a:pPr marL="14605" algn="l" rtl="0" eaLnBrk="0">
              <a:lnSpc>
                <a:spcPct val="89000"/>
              </a:lnSpc>
              <a:spcBef>
                <a:spcPts val="755"/>
              </a:spcBef>
            </a:pPr>
            <a:r>
              <a:rPr sz="1200" kern="0" spc="5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可应用温度范围广</a:t>
            </a:r>
            <a:r>
              <a:rPr sz="1200" kern="0" spc="-9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5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，适用于户外活动</a:t>
            </a:r>
            <a:endParaRPr lang="en-US" altLang="en-US" sz="1200" dirty="0"/>
          </a:p>
          <a:p>
            <a:pPr marL="13970" algn="l" rtl="0" eaLnBrk="0">
              <a:lnSpc>
                <a:spcPts val="2160"/>
              </a:lnSpc>
            </a:pPr>
            <a:r>
              <a:rPr sz="1200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使用。</a:t>
            </a:r>
            <a:endParaRPr lang="en-US" altLang="en-US" sz="1200" dirty="0"/>
          </a:p>
          <a:p>
            <a:pPr marL="13970" algn="l" rtl="0" eaLnBrk="0">
              <a:lnSpc>
                <a:spcPct val="97000"/>
              </a:lnSpc>
              <a:spcBef>
                <a:spcPts val="885"/>
              </a:spcBef>
            </a:pPr>
            <a:r>
              <a:rPr sz="12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灵活扩展</a:t>
            </a:r>
            <a:endParaRPr lang="en-US" altLang="en-US" sz="1200" dirty="0"/>
          </a:p>
          <a:p>
            <a:pPr marL="14605" algn="l" rtl="0" eaLnBrk="0">
              <a:lnSpc>
                <a:spcPct val="89000"/>
              </a:lnSpc>
              <a:spcBef>
                <a:spcPts val="760"/>
              </a:spcBef>
            </a:pPr>
            <a:r>
              <a:rPr sz="1200" kern="0" spc="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可根据收纳需求</a:t>
            </a:r>
            <a:r>
              <a:rPr sz="1200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，进行叠加安装</a:t>
            </a:r>
            <a:r>
              <a:rPr sz="1200" kern="0" spc="-10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，满</a:t>
            </a:r>
            <a:endParaRPr lang="en-US" altLang="en-US" sz="1200" dirty="0"/>
          </a:p>
          <a:p>
            <a:pPr marL="12700" algn="l" rtl="0" eaLnBrk="0">
              <a:lnSpc>
                <a:spcPts val="2160"/>
              </a:lnSpc>
            </a:pPr>
            <a:r>
              <a:rPr sz="1200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足日常存储需求。</a:t>
            </a:r>
            <a:endParaRPr lang="en-US" altLang="en-US" sz="1200" dirty="0"/>
          </a:p>
        </p:txBody>
      </p:sp>
      <p:sp>
        <p:nvSpPr>
          <p:cNvPr id="994" name="textbox 994"/>
          <p:cNvSpPr/>
          <p:nvPr/>
        </p:nvSpPr>
        <p:spPr>
          <a:xfrm>
            <a:off x="669757" y="424986"/>
            <a:ext cx="3144520" cy="49784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3200" b="1" kern="0" spc="-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</a:t>
            </a:r>
            <a:r>
              <a:rPr sz="3200" b="1" kern="0" spc="2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功</a:t>
            </a:r>
            <a:r>
              <a:rPr sz="3200" b="1" kern="0" spc="1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能</a:t>
            </a:r>
            <a:r>
              <a:rPr sz="3200" b="1" kern="0" spc="1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</a:t>
            </a:r>
            <a:r>
              <a:rPr sz="3200" b="1" kern="0" spc="1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 柜</a:t>
            </a:r>
            <a:endParaRPr lang="en-US" altLang="en-US" sz="3200" dirty="0"/>
          </a:p>
        </p:txBody>
      </p:sp>
      <p:sp>
        <p:nvSpPr>
          <p:cNvPr id="996" name="textbox 996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8" name="picture 9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sp>
        <p:nvSpPr>
          <p:cNvPr id="1000" name="rect"/>
          <p:cNvSpPr/>
          <p:nvPr/>
        </p:nvSpPr>
        <p:spPr>
          <a:xfrm>
            <a:off x="3384803" y="1458467"/>
            <a:ext cx="8238743" cy="4730496"/>
          </a:xfrm>
          <a:prstGeom prst="rect">
            <a:avLst/>
          </a:prstGeom>
          <a:solidFill>
            <a:srgbClr val="FFFFF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002" name="picture 10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736848" y="2779776"/>
            <a:ext cx="7534656" cy="2831591"/>
          </a:xfrm>
          <a:prstGeom prst="rect">
            <a:avLst/>
          </a:prstGeom>
        </p:spPr>
      </p:pic>
      <p:grpSp>
        <p:nvGrpSpPr>
          <p:cNvPr id="42" name="group 42"/>
          <p:cNvGrpSpPr/>
          <p:nvPr/>
        </p:nvGrpSpPr>
        <p:grpSpPr>
          <a:xfrm rot="21600000">
            <a:off x="627338" y="1053084"/>
            <a:ext cx="2579157" cy="5550786"/>
            <a:chOff x="0" y="0"/>
            <a:chExt cx="2579157" cy="5550786"/>
          </a:xfrm>
        </p:grpSpPr>
        <p:sp>
          <p:nvSpPr>
            <p:cNvPr id="1004" name="rect"/>
            <p:cNvSpPr/>
            <p:nvPr/>
          </p:nvSpPr>
          <p:spPr>
            <a:xfrm>
              <a:off x="52365" y="405383"/>
              <a:ext cx="2526791" cy="473049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06" name="textbox 1006"/>
            <p:cNvSpPr/>
            <p:nvPr/>
          </p:nvSpPr>
          <p:spPr>
            <a:xfrm>
              <a:off x="451754" y="1678381"/>
              <a:ext cx="1765935" cy="295592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8000"/>
                </a:lnSpc>
              </a:pPr>
              <a:endParaRPr lang="en-US" altLang="en-US" sz="100" dirty="0"/>
            </a:p>
            <a:p>
              <a:pPr marL="13970" algn="l" rtl="0" eaLnBrk="0">
                <a:lnSpc>
                  <a:spcPct val="99000"/>
                </a:lnSpc>
              </a:pPr>
              <a:r>
                <a:rPr sz="1200" b="1" kern="0" spc="-5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型号：</a:t>
              </a:r>
              <a:r>
                <a:rPr sz="1200" b="1" kern="0" spc="22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-5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TPL-B900S1</a:t>
              </a:r>
              <a:endParaRPr lang="en-US" altLang="en-US" sz="1200" dirty="0"/>
            </a:p>
            <a:p>
              <a:pPr marL="12700" algn="l" rtl="0" eaLnBrk="0">
                <a:lnSpc>
                  <a:spcPct val="97000"/>
                </a:lnSpc>
                <a:spcBef>
                  <a:spcPts val="745"/>
                </a:spcBef>
              </a:pPr>
              <a:r>
                <a:rPr sz="1200" b="1" kern="0" spc="-4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规格：</a:t>
              </a:r>
              <a:r>
                <a:rPr sz="1200" b="1" kern="0" spc="22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-4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900x430x550 mm</a:t>
              </a:r>
              <a:endParaRPr lang="en-US" altLang="en-US" sz="1200" dirty="0"/>
            </a:p>
            <a:p>
              <a:pPr algn="l" rtl="0" eaLnBrk="0">
                <a:lnSpc>
                  <a:spcPct val="108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8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8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8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8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8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8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8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8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8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9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9000"/>
                </a:lnSpc>
              </a:pPr>
              <a:endParaRPr lang="en-US" altLang="en-US" sz="1000" dirty="0"/>
            </a:p>
            <a:p>
              <a:pPr marL="13970" algn="l" rtl="0" eaLnBrk="0">
                <a:lnSpc>
                  <a:spcPct val="99000"/>
                </a:lnSpc>
                <a:spcBef>
                  <a:spcPts val="370"/>
                </a:spcBef>
              </a:pPr>
              <a:r>
                <a:rPr sz="1200" b="1" kern="0" spc="-5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型号：</a:t>
              </a:r>
              <a:r>
                <a:rPr sz="1200" b="1" kern="0" spc="22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-5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TPL-B900L1</a:t>
              </a:r>
              <a:endParaRPr lang="en-US" altLang="en-US" sz="12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600" dirty="0"/>
            </a:p>
            <a:p>
              <a:pPr marL="12700" algn="l" rtl="0" eaLnBrk="0">
                <a:lnSpc>
                  <a:spcPct val="97000"/>
                </a:lnSpc>
                <a:spcBef>
                  <a:spcPts val="5"/>
                </a:spcBef>
              </a:pPr>
              <a:r>
                <a:rPr sz="1200" b="1" kern="0" spc="-4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规格：</a:t>
              </a:r>
              <a:r>
                <a:rPr sz="1200" b="1" kern="0" spc="22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-4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900x800x550 mm</a:t>
              </a:r>
              <a:endParaRPr lang="en-US" altLang="en-US" sz="1200" dirty="0"/>
            </a:p>
          </p:txBody>
        </p:sp>
        <p:pic>
          <p:nvPicPr>
            <p:cNvPr id="1008" name="picture 100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291633" y="2561844"/>
              <a:ext cx="1845564" cy="1449323"/>
            </a:xfrm>
            <a:prstGeom prst="rect">
              <a:avLst/>
            </a:prstGeom>
          </p:spPr>
        </p:pic>
        <p:pic>
          <p:nvPicPr>
            <p:cNvPr id="1010" name="picture 10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291633" y="583691"/>
              <a:ext cx="1845564" cy="998220"/>
            </a:xfrm>
            <a:prstGeom prst="rect">
              <a:avLst/>
            </a:prstGeom>
          </p:spPr>
        </p:pic>
        <p:pic>
          <p:nvPicPr>
            <p:cNvPr id="1012" name="picture 10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5189623"/>
              <a:ext cx="2290002" cy="361163"/>
            </a:xfrm>
            <a:prstGeom prst="rect">
              <a:avLst/>
            </a:prstGeom>
          </p:spPr>
        </p:pic>
        <p:pic>
          <p:nvPicPr>
            <p:cNvPr id="1014" name="picture 10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32553" y="0"/>
              <a:ext cx="528827" cy="135635"/>
            </a:xfrm>
            <a:prstGeom prst="rect">
              <a:avLst/>
            </a:prstGeom>
          </p:spPr>
        </p:pic>
      </p:grpSp>
      <p:sp>
        <p:nvSpPr>
          <p:cNvPr id="1016" name="textbox 1016"/>
          <p:cNvSpPr/>
          <p:nvPr/>
        </p:nvSpPr>
        <p:spPr>
          <a:xfrm>
            <a:off x="669757" y="424986"/>
            <a:ext cx="5133340" cy="49784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 功</a:t>
            </a:r>
            <a:r>
              <a:rPr sz="3200" b="1" kern="0" spc="1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能</a:t>
            </a:r>
            <a:r>
              <a:rPr sz="3200" b="1" kern="0" spc="1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</a:t>
            </a:r>
            <a:r>
              <a:rPr sz="3200" b="1" kern="0" spc="1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sz="3200" b="1" kern="0" spc="1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柜</a:t>
            </a:r>
            <a:r>
              <a:rPr sz="3200" b="1" kern="0" spc="5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 开 门</a:t>
            </a:r>
            <a:r>
              <a:rPr sz="2400" b="1" kern="0" spc="-1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系 列</a:t>
            </a:r>
            <a:endParaRPr lang="en-US" altLang="en-US" sz="2400" dirty="0"/>
          </a:p>
        </p:txBody>
      </p:sp>
      <p:pic>
        <p:nvPicPr>
          <p:cNvPr id="1018" name="picture 10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sp>
        <p:nvSpPr>
          <p:cNvPr id="1020" name="textbox 1020"/>
          <p:cNvSpPr/>
          <p:nvPr/>
        </p:nvSpPr>
        <p:spPr>
          <a:xfrm>
            <a:off x="3826865" y="1818792"/>
            <a:ext cx="1826895" cy="38163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组</a:t>
            </a:r>
            <a:r>
              <a:rPr sz="2400" b="1" kern="0" spc="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合</a:t>
            </a:r>
            <a:r>
              <a:rPr sz="2400" b="1" kern="0" spc="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方</a:t>
            </a:r>
            <a:r>
              <a:rPr sz="2400" b="1" kern="0" spc="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式</a:t>
            </a:r>
            <a:endParaRPr lang="en-US" altLang="en-US" sz="2400" dirty="0"/>
          </a:p>
        </p:txBody>
      </p:sp>
      <p:sp>
        <p:nvSpPr>
          <p:cNvPr id="1022" name="textbox 1022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picture 10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sp>
        <p:nvSpPr>
          <p:cNvPr id="1026" name="rect"/>
          <p:cNvSpPr/>
          <p:nvPr/>
        </p:nvSpPr>
        <p:spPr>
          <a:xfrm>
            <a:off x="3384803" y="1458467"/>
            <a:ext cx="8238743" cy="4730496"/>
          </a:xfrm>
          <a:prstGeom prst="rect">
            <a:avLst/>
          </a:prstGeom>
          <a:solidFill>
            <a:srgbClr val="FFFFF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028" name="picture 10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445763" y="2945892"/>
            <a:ext cx="7991856" cy="2831591"/>
          </a:xfrm>
          <a:prstGeom prst="rect">
            <a:avLst/>
          </a:prstGeom>
        </p:spPr>
      </p:pic>
      <p:grpSp>
        <p:nvGrpSpPr>
          <p:cNvPr id="44" name="group 44"/>
          <p:cNvGrpSpPr/>
          <p:nvPr/>
        </p:nvGrpSpPr>
        <p:grpSpPr>
          <a:xfrm rot="21600000">
            <a:off x="627338" y="1053084"/>
            <a:ext cx="2579157" cy="5550786"/>
            <a:chOff x="0" y="0"/>
            <a:chExt cx="2579157" cy="5550786"/>
          </a:xfrm>
        </p:grpSpPr>
        <p:sp>
          <p:nvSpPr>
            <p:cNvPr id="1030" name="rect"/>
            <p:cNvSpPr/>
            <p:nvPr/>
          </p:nvSpPr>
          <p:spPr>
            <a:xfrm>
              <a:off x="52365" y="405383"/>
              <a:ext cx="2526791" cy="473049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32" name="textbox 1032"/>
            <p:cNvSpPr/>
            <p:nvPr/>
          </p:nvSpPr>
          <p:spPr>
            <a:xfrm>
              <a:off x="451754" y="1678381"/>
              <a:ext cx="1765935" cy="295592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8000"/>
                </a:lnSpc>
              </a:pPr>
              <a:endParaRPr lang="en-US" altLang="en-US" sz="100" dirty="0"/>
            </a:p>
            <a:p>
              <a:pPr marL="13970" algn="l" rtl="0" eaLnBrk="0">
                <a:lnSpc>
                  <a:spcPct val="99000"/>
                </a:lnSpc>
              </a:pPr>
              <a:r>
                <a:rPr sz="1200" b="1" kern="0" spc="-5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型号：</a:t>
              </a:r>
              <a:r>
                <a:rPr sz="1200" b="1" kern="0" spc="22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-5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TPL-B900S2</a:t>
              </a:r>
              <a:endParaRPr lang="en-US" altLang="en-US" sz="1200" dirty="0"/>
            </a:p>
            <a:p>
              <a:pPr marL="12700" algn="l" rtl="0" eaLnBrk="0">
                <a:lnSpc>
                  <a:spcPct val="97000"/>
                </a:lnSpc>
                <a:spcBef>
                  <a:spcPts val="745"/>
                </a:spcBef>
              </a:pPr>
              <a:r>
                <a:rPr sz="1200" b="1" kern="0" spc="-4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规格：</a:t>
              </a:r>
              <a:r>
                <a:rPr sz="1200" b="1" kern="0" spc="22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-4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900x430x550 mm</a:t>
              </a:r>
              <a:endParaRPr lang="en-US" altLang="en-US" sz="1200" dirty="0"/>
            </a:p>
            <a:p>
              <a:pPr algn="l" rtl="0" eaLnBrk="0">
                <a:lnSpc>
                  <a:spcPct val="108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8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8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8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8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8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8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8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8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8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9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9000"/>
                </a:lnSpc>
              </a:pPr>
              <a:endParaRPr lang="en-US" altLang="en-US" sz="1000" dirty="0"/>
            </a:p>
            <a:p>
              <a:pPr marL="13970" algn="l" rtl="0" eaLnBrk="0">
                <a:lnSpc>
                  <a:spcPct val="99000"/>
                </a:lnSpc>
                <a:spcBef>
                  <a:spcPts val="370"/>
                </a:spcBef>
              </a:pPr>
              <a:r>
                <a:rPr sz="1200" b="1" kern="0" spc="-5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型号：</a:t>
              </a:r>
              <a:r>
                <a:rPr sz="1200" b="1" kern="0" spc="22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-5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TPL-B900L2</a:t>
              </a:r>
              <a:endParaRPr lang="en-US" altLang="en-US" sz="12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600" dirty="0"/>
            </a:p>
            <a:p>
              <a:pPr marL="12700" algn="l" rtl="0" eaLnBrk="0">
                <a:lnSpc>
                  <a:spcPct val="97000"/>
                </a:lnSpc>
                <a:spcBef>
                  <a:spcPts val="5"/>
                </a:spcBef>
              </a:pPr>
              <a:r>
                <a:rPr sz="1200" b="1" kern="0" spc="-4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规格：</a:t>
              </a:r>
              <a:r>
                <a:rPr sz="1200" b="1" kern="0" spc="22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200" kern="0" spc="-40" dirty="0">
                  <a:solidFill>
                    <a:srgbClr val="262626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900x800x550 mm</a:t>
              </a:r>
              <a:endParaRPr lang="en-US" altLang="en-US" sz="1200" dirty="0"/>
            </a:p>
          </p:txBody>
        </p:sp>
        <p:pic>
          <p:nvPicPr>
            <p:cNvPr id="1034" name="picture 10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358689" y="2537459"/>
              <a:ext cx="1845564" cy="1441704"/>
            </a:xfrm>
            <a:prstGeom prst="rect">
              <a:avLst/>
            </a:prstGeom>
          </p:spPr>
        </p:pic>
        <p:pic>
          <p:nvPicPr>
            <p:cNvPr id="1036" name="picture 10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320589" y="583691"/>
              <a:ext cx="1845564" cy="909828"/>
            </a:xfrm>
            <a:prstGeom prst="rect">
              <a:avLst/>
            </a:prstGeom>
          </p:spPr>
        </p:pic>
        <p:pic>
          <p:nvPicPr>
            <p:cNvPr id="1038" name="picture 103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5189623"/>
              <a:ext cx="2290002" cy="361163"/>
            </a:xfrm>
            <a:prstGeom prst="rect">
              <a:avLst/>
            </a:prstGeom>
          </p:spPr>
        </p:pic>
        <p:pic>
          <p:nvPicPr>
            <p:cNvPr id="1040" name="picture 104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32553" y="0"/>
              <a:ext cx="528827" cy="135635"/>
            </a:xfrm>
            <a:prstGeom prst="rect">
              <a:avLst/>
            </a:prstGeom>
          </p:spPr>
        </p:pic>
      </p:grpSp>
      <p:sp>
        <p:nvSpPr>
          <p:cNvPr id="1042" name="textbox 1042"/>
          <p:cNvSpPr/>
          <p:nvPr/>
        </p:nvSpPr>
        <p:spPr>
          <a:xfrm>
            <a:off x="669757" y="424986"/>
            <a:ext cx="5133340" cy="49784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 功</a:t>
            </a:r>
            <a:r>
              <a:rPr sz="3200" b="1" kern="0" spc="2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能</a:t>
            </a:r>
            <a:r>
              <a:rPr sz="3200" b="1" kern="0" spc="1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</a:t>
            </a:r>
            <a:r>
              <a:rPr sz="3200" b="1" kern="0" spc="1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sz="3200" b="1" kern="0" spc="1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柜</a:t>
            </a:r>
            <a:r>
              <a:rPr sz="3200" b="1" kern="0" spc="5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推</a:t>
            </a:r>
            <a:r>
              <a:rPr sz="2400" b="1" kern="0" spc="-1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拉 门</a:t>
            </a:r>
            <a:r>
              <a:rPr sz="2400" b="1" kern="0" spc="-1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系 列</a:t>
            </a:r>
            <a:endParaRPr lang="en-US" altLang="en-US" sz="2400" dirty="0"/>
          </a:p>
        </p:txBody>
      </p:sp>
      <p:pic>
        <p:nvPicPr>
          <p:cNvPr id="1044" name="picture 10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sp>
        <p:nvSpPr>
          <p:cNvPr id="1046" name="textbox 1046"/>
          <p:cNvSpPr/>
          <p:nvPr/>
        </p:nvSpPr>
        <p:spPr>
          <a:xfrm>
            <a:off x="3826865" y="1818792"/>
            <a:ext cx="1826895" cy="38163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组</a:t>
            </a:r>
            <a:r>
              <a:rPr sz="2400" b="1" kern="0" spc="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合</a:t>
            </a:r>
            <a:r>
              <a:rPr sz="2400" b="1" kern="0" spc="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方</a:t>
            </a:r>
            <a:r>
              <a:rPr sz="2400" b="1" kern="0" spc="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式</a:t>
            </a:r>
            <a:endParaRPr lang="en-US" altLang="en-US" sz="2400" dirty="0"/>
          </a:p>
        </p:txBody>
      </p:sp>
      <p:sp>
        <p:nvSpPr>
          <p:cNvPr id="1048" name="textbox 1048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sp>
        <p:nvSpPr>
          <p:cNvPr id="50" name="textbox 50"/>
          <p:cNvSpPr/>
          <p:nvPr/>
        </p:nvSpPr>
        <p:spPr>
          <a:xfrm>
            <a:off x="567944" y="1545793"/>
            <a:ext cx="2767329" cy="349440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lang="en-US" altLang="en-US" sz="100" dirty="0"/>
          </a:p>
          <a:p>
            <a:pPr marL="300990" algn="l" rtl="0" eaLnBrk="0">
              <a:lnSpc>
                <a:spcPct val="94000"/>
              </a:lnSpc>
            </a:pPr>
            <a:r>
              <a:rPr sz="1200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托普拉（TOPPL</a:t>
            </a:r>
            <a:r>
              <a:rPr sz="1200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A）作为一家自主研</a:t>
            </a:r>
            <a:endParaRPr lang="en-US" altLang="en-US" sz="1200" dirty="0"/>
          </a:p>
          <a:p>
            <a:pPr marL="12700" algn="l" rtl="0" eaLnBrk="0">
              <a:lnSpc>
                <a:spcPct val="97000"/>
              </a:lnSpc>
              <a:spcBef>
                <a:spcPts val="1525"/>
              </a:spcBef>
            </a:pPr>
            <a:r>
              <a:rPr sz="1200" kern="0" spc="-5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发型的制造厂家，拥有专业的研发团队，</a:t>
            </a:r>
            <a:endParaRPr lang="en-US" altLang="en-US" sz="1200" dirty="0"/>
          </a:p>
          <a:p>
            <a:pPr marL="12700" algn="l" rtl="0" eaLnBrk="0">
              <a:lnSpc>
                <a:spcPct val="94000"/>
              </a:lnSpc>
              <a:spcBef>
                <a:spcPts val="1490"/>
              </a:spcBef>
            </a:pPr>
            <a:r>
              <a:rPr sz="1200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授权专利超120项。托普拉</a:t>
            </a:r>
            <a:r>
              <a:rPr sz="1200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（TOPPLA）</a:t>
            </a:r>
            <a:endParaRPr lang="en-US" altLang="en-US" sz="1200" dirty="0"/>
          </a:p>
          <a:p>
            <a:pPr marL="12700" algn="l" rtl="0" eaLnBrk="0">
              <a:lnSpc>
                <a:spcPct val="97000"/>
              </a:lnSpc>
              <a:spcBef>
                <a:spcPts val="1525"/>
              </a:spcBef>
            </a:pPr>
            <a:r>
              <a:rPr sz="1200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始终秉承着“让生活更便捷、环保</a:t>
            </a:r>
            <a:r>
              <a:rPr sz="1200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”的企</a:t>
            </a:r>
            <a:endParaRPr lang="en-US" altLang="en-US" sz="1200" dirty="0"/>
          </a:p>
          <a:p>
            <a:pPr marL="13335" algn="l" rtl="0" eaLnBrk="0">
              <a:lnSpc>
                <a:spcPct val="97000"/>
              </a:lnSpc>
              <a:spcBef>
                <a:spcPts val="1475"/>
              </a:spcBef>
            </a:pPr>
            <a:r>
              <a:rPr sz="1200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业使命，为不同领域、不同人群</a:t>
            </a:r>
            <a:r>
              <a:rPr sz="1200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提供多品</a:t>
            </a:r>
            <a:endParaRPr lang="en-US" altLang="en-US" sz="1200" dirty="0"/>
          </a:p>
          <a:p>
            <a:pPr marL="13970" algn="l" rtl="0" eaLnBrk="0">
              <a:lnSpc>
                <a:spcPct val="97000"/>
              </a:lnSpc>
              <a:spcBef>
                <a:spcPts val="1485"/>
              </a:spcBef>
            </a:pPr>
            <a:r>
              <a:rPr sz="1200" kern="0" spc="-1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类的塑料制品。</a:t>
            </a:r>
            <a:endParaRPr lang="en-US" altLang="en-US" sz="1200" dirty="0"/>
          </a:p>
          <a:p>
            <a:pPr marL="300990" algn="l" rtl="0" eaLnBrk="0">
              <a:lnSpc>
                <a:spcPct val="94000"/>
              </a:lnSpc>
              <a:spcBef>
                <a:spcPts val="1490"/>
              </a:spcBef>
            </a:pPr>
            <a:r>
              <a:rPr sz="1200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托普拉（TOPPLA）拥有长期稳定的</a:t>
            </a:r>
            <a:endParaRPr lang="en-US" altLang="en-US" sz="1200" dirty="0"/>
          </a:p>
          <a:p>
            <a:pPr marL="21590" algn="l" rtl="0" eaLnBrk="0">
              <a:lnSpc>
                <a:spcPct val="97000"/>
              </a:lnSpc>
              <a:spcBef>
                <a:spcPts val="1525"/>
              </a:spcBef>
            </a:pPr>
            <a:r>
              <a:rPr sz="1200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国内外合作伙伴，已在国内外建立稳定的</a:t>
            </a:r>
            <a:endParaRPr lang="en-US" altLang="en-US" sz="1200" dirty="0"/>
          </a:p>
          <a:p>
            <a:pPr marL="12700" algn="l" rtl="0" eaLnBrk="0">
              <a:lnSpc>
                <a:spcPct val="97000"/>
              </a:lnSpc>
              <a:spcBef>
                <a:spcPts val="1480"/>
              </a:spcBef>
            </a:pPr>
            <a:r>
              <a:rPr sz="1200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销售渠道和售后服务点，保障优质</a:t>
            </a:r>
            <a:r>
              <a:rPr sz="1200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的售前</a:t>
            </a:r>
            <a:endParaRPr lang="en-US" altLang="en-US" sz="1200" dirty="0"/>
          </a:p>
          <a:p>
            <a:pPr algn="l" rtl="0" eaLnBrk="0">
              <a:lnSpc>
                <a:spcPct val="102000"/>
              </a:lnSpc>
            </a:pPr>
            <a:endParaRPr lang="en-US" altLang="en-US" sz="1200" dirty="0"/>
          </a:p>
          <a:p>
            <a:pPr algn="l" rtl="0" eaLnBrk="0">
              <a:lnSpc>
                <a:spcPct val="11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385"/>
              </a:lnSpc>
            </a:pPr>
            <a:r>
              <a:rPr sz="1100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和售后服务。</a:t>
            </a:r>
            <a:endParaRPr lang="en-US" altLang="en-US" sz="1100" dirty="0"/>
          </a:p>
        </p:txBody>
      </p:sp>
      <p:pic>
        <p:nvPicPr>
          <p:cNvPr id="52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703320" y="3878579"/>
            <a:ext cx="3986784" cy="2243327"/>
          </a:xfrm>
          <a:prstGeom prst="rect">
            <a:avLst/>
          </a:prstGeom>
        </p:spPr>
      </p:pic>
      <p:pic>
        <p:nvPicPr>
          <p:cNvPr id="54" name="pictur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7799831" y="3878579"/>
            <a:ext cx="3985259" cy="2243327"/>
          </a:xfrm>
          <a:prstGeom prst="rect">
            <a:avLst/>
          </a:prstGeom>
        </p:spPr>
      </p:pic>
      <p:pic>
        <p:nvPicPr>
          <p:cNvPr id="56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3703320" y="1501140"/>
            <a:ext cx="3986784" cy="2241803"/>
          </a:xfrm>
          <a:prstGeom prst="rect">
            <a:avLst/>
          </a:prstGeom>
        </p:spPr>
      </p:pic>
      <p:pic>
        <p:nvPicPr>
          <p:cNvPr id="58" name="picture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7799831" y="1501140"/>
            <a:ext cx="3985259" cy="2241803"/>
          </a:xfrm>
          <a:prstGeom prst="rect">
            <a:avLst/>
          </a:prstGeom>
        </p:spPr>
      </p:pic>
      <p:pic>
        <p:nvPicPr>
          <p:cNvPr id="60" name="picture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952904" y="734568"/>
            <a:ext cx="2631900" cy="233013"/>
          </a:xfrm>
          <a:prstGeom prst="rect">
            <a:avLst/>
          </a:prstGeom>
        </p:spPr>
      </p:pic>
      <p:sp>
        <p:nvSpPr>
          <p:cNvPr id="62" name="textbox 62"/>
          <p:cNvSpPr/>
          <p:nvPr/>
        </p:nvSpPr>
        <p:spPr>
          <a:xfrm>
            <a:off x="923950" y="293979"/>
            <a:ext cx="2700020" cy="55689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3600" b="1" kern="0" spc="-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企</a:t>
            </a:r>
            <a:r>
              <a:rPr sz="36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600" b="1" kern="0" spc="-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业</a:t>
            </a:r>
            <a:r>
              <a:rPr sz="3600" b="1" kern="0" spc="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600" b="1" kern="0" spc="-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介  绍</a:t>
            </a:r>
            <a:endParaRPr lang="en-US" altLang="en-US" sz="3600" dirty="0"/>
          </a:p>
        </p:txBody>
      </p:sp>
      <p:pic>
        <p:nvPicPr>
          <p:cNvPr id="64" name="picture 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pic>
        <p:nvPicPr>
          <p:cNvPr id="66" name="picture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0" y="0"/>
            <a:ext cx="596671" cy="1185545"/>
          </a:xfrm>
          <a:prstGeom prst="rect">
            <a:avLst/>
          </a:prstGeom>
        </p:spPr>
      </p:pic>
      <p:sp>
        <p:nvSpPr>
          <p:cNvPr id="68" name="textbox 68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picture 10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pic>
        <p:nvPicPr>
          <p:cNvPr id="1052" name="picture 10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746759" y="1760220"/>
            <a:ext cx="5073395" cy="3945635"/>
          </a:xfrm>
          <a:prstGeom prst="rect">
            <a:avLst/>
          </a:prstGeom>
        </p:spPr>
      </p:pic>
      <p:pic>
        <p:nvPicPr>
          <p:cNvPr id="1054" name="picture 10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961888" y="1760220"/>
            <a:ext cx="2708147" cy="1638300"/>
          </a:xfrm>
          <a:prstGeom prst="rect">
            <a:avLst/>
          </a:prstGeom>
        </p:spPr>
      </p:pic>
      <p:pic>
        <p:nvPicPr>
          <p:cNvPr id="1056" name="picture 10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5961888" y="3837432"/>
            <a:ext cx="2708147" cy="1638300"/>
          </a:xfrm>
          <a:prstGeom prst="rect">
            <a:avLst/>
          </a:prstGeom>
        </p:spPr>
      </p:pic>
      <p:pic>
        <p:nvPicPr>
          <p:cNvPr id="1058" name="picture 10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8811767" y="1760220"/>
            <a:ext cx="2706623" cy="1638300"/>
          </a:xfrm>
          <a:prstGeom prst="rect">
            <a:avLst/>
          </a:prstGeom>
        </p:spPr>
      </p:pic>
      <p:pic>
        <p:nvPicPr>
          <p:cNvPr id="1060" name="picture 10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8811767" y="3837432"/>
            <a:ext cx="2706623" cy="1638300"/>
          </a:xfrm>
          <a:prstGeom prst="rect">
            <a:avLst/>
          </a:prstGeom>
        </p:spPr>
      </p:pic>
      <p:sp>
        <p:nvSpPr>
          <p:cNvPr id="1062" name="textbox 1062"/>
          <p:cNvSpPr/>
          <p:nvPr/>
        </p:nvSpPr>
        <p:spPr>
          <a:xfrm>
            <a:off x="669757" y="424986"/>
            <a:ext cx="3144520" cy="49784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3200" b="1" kern="0" spc="-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</a:t>
            </a:r>
            <a:r>
              <a:rPr sz="3200" b="1" kern="0" spc="2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功</a:t>
            </a:r>
            <a:r>
              <a:rPr sz="3200" b="1" kern="0" spc="1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能</a:t>
            </a:r>
            <a:r>
              <a:rPr sz="3200" b="1" kern="0" spc="1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</a:t>
            </a:r>
            <a:r>
              <a:rPr sz="3200" b="1" kern="0" spc="1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 柜</a:t>
            </a:r>
            <a:endParaRPr lang="en-US" altLang="en-US" sz="3200" dirty="0"/>
          </a:p>
        </p:txBody>
      </p:sp>
      <p:pic>
        <p:nvPicPr>
          <p:cNvPr id="1064" name="picture 10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pic>
        <p:nvPicPr>
          <p:cNvPr id="1066" name="picture 10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627338" y="6242707"/>
            <a:ext cx="2290002" cy="361163"/>
          </a:xfrm>
          <a:prstGeom prst="rect">
            <a:avLst/>
          </a:prstGeom>
        </p:spPr>
      </p:pic>
      <p:pic>
        <p:nvPicPr>
          <p:cNvPr id="1068" name="picture 10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0" y="0"/>
            <a:ext cx="596671" cy="1185545"/>
          </a:xfrm>
          <a:prstGeom prst="rect">
            <a:avLst/>
          </a:prstGeom>
        </p:spPr>
      </p:pic>
      <p:sp>
        <p:nvSpPr>
          <p:cNvPr id="1070" name="textbox 1070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  <p:sp>
        <p:nvSpPr>
          <p:cNvPr id="1072" name="textbox 1072"/>
          <p:cNvSpPr/>
          <p:nvPr/>
        </p:nvSpPr>
        <p:spPr>
          <a:xfrm>
            <a:off x="6051170" y="3518656"/>
            <a:ext cx="965835" cy="23304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1400" b="1" kern="0" spc="110" dirty="0">
                <a:solidFill>
                  <a:srgbClr val="69C0E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阳台</a:t>
            </a:r>
            <a:r>
              <a:rPr sz="1400" b="1" kern="0" spc="-130" dirty="0">
                <a:solidFill>
                  <a:srgbClr val="69C0E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110" dirty="0">
                <a:solidFill>
                  <a:srgbClr val="69C0E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sz="1400" b="1" kern="0" spc="-130" dirty="0">
                <a:solidFill>
                  <a:srgbClr val="69C0E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110" dirty="0">
                <a:solidFill>
                  <a:srgbClr val="69C0E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庭院</a:t>
            </a:r>
            <a:endParaRPr lang="en-US" altLang="en-US" sz="1400" dirty="0"/>
          </a:p>
        </p:txBody>
      </p:sp>
      <p:sp>
        <p:nvSpPr>
          <p:cNvPr id="1074" name="textbox 1074"/>
          <p:cNvSpPr/>
          <p:nvPr/>
        </p:nvSpPr>
        <p:spPr>
          <a:xfrm>
            <a:off x="6042611" y="5567572"/>
            <a:ext cx="636269" cy="23367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1400" b="1" kern="0" spc="190" dirty="0">
                <a:solidFill>
                  <a:srgbClr val="69C0E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幼儿园</a:t>
            </a:r>
            <a:endParaRPr lang="en-US" altLang="en-US" sz="1400" dirty="0"/>
          </a:p>
        </p:txBody>
      </p:sp>
      <p:sp>
        <p:nvSpPr>
          <p:cNvPr id="1076" name="textbox 1076"/>
          <p:cNvSpPr/>
          <p:nvPr/>
        </p:nvSpPr>
        <p:spPr>
          <a:xfrm>
            <a:off x="8893282" y="5567572"/>
            <a:ext cx="635000" cy="2343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400" b="1" kern="0" spc="190" dirty="0">
                <a:solidFill>
                  <a:srgbClr val="69C0E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办公室</a:t>
            </a:r>
            <a:endParaRPr lang="en-US" altLang="en-US" sz="1400" dirty="0"/>
          </a:p>
        </p:txBody>
      </p:sp>
      <p:sp>
        <p:nvSpPr>
          <p:cNvPr id="1078" name="textbox 1078"/>
          <p:cNvSpPr/>
          <p:nvPr/>
        </p:nvSpPr>
        <p:spPr>
          <a:xfrm>
            <a:off x="8895957" y="3518656"/>
            <a:ext cx="415925" cy="2343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400" b="1" kern="0" spc="130" dirty="0">
                <a:solidFill>
                  <a:srgbClr val="69C0E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车间</a:t>
            </a:r>
            <a:endParaRPr lang="en-US" altLang="en-US" sz="1400" dirty="0"/>
          </a:p>
        </p:txBody>
      </p:sp>
      <p:pic>
        <p:nvPicPr>
          <p:cNvPr id="1080" name="picture 108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659892" y="1053084"/>
            <a:ext cx="528827" cy="13563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2" name="picture 10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pic>
        <p:nvPicPr>
          <p:cNvPr id="1084" name="picture 10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00456" y="1237488"/>
            <a:ext cx="10991088" cy="5055108"/>
          </a:xfrm>
          <a:prstGeom prst="rect">
            <a:avLst/>
          </a:prstGeom>
        </p:spPr>
      </p:pic>
      <p:sp>
        <p:nvSpPr>
          <p:cNvPr id="1086" name="textbox 1086"/>
          <p:cNvSpPr/>
          <p:nvPr/>
        </p:nvSpPr>
        <p:spPr>
          <a:xfrm>
            <a:off x="1459986" y="2993656"/>
            <a:ext cx="3433445" cy="97345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algn="r" rtl="0" eaLnBrk="0">
              <a:lnSpc>
                <a:spcPts val="1855"/>
              </a:lnSpc>
            </a:pPr>
            <a:r>
              <a:rPr sz="1500" b="1" kern="0" spc="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工厂自主开发各种类型的高品质锁具，</a:t>
            </a:r>
            <a:endParaRPr lang="en-US" altLang="en-US" sz="1500" dirty="0"/>
          </a:p>
          <a:p>
            <a:pPr marL="14605" algn="l" rtl="0" eaLnBrk="0">
              <a:lnSpc>
                <a:spcPct val="94000"/>
              </a:lnSpc>
              <a:spcBef>
                <a:spcPts val="1040"/>
              </a:spcBef>
            </a:pPr>
            <a:r>
              <a:rPr sz="15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以满足客户的不同需求，</a:t>
            </a:r>
            <a:endParaRPr lang="en-US" altLang="en-US" sz="1500" dirty="0"/>
          </a:p>
          <a:p>
            <a:pPr marL="12700" algn="l" rtl="0" eaLnBrk="0">
              <a:lnSpc>
                <a:spcPts val="2880"/>
              </a:lnSpc>
            </a:pPr>
            <a:r>
              <a:rPr sz="1500" b="1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实现个性化定制需求。</a:t>
            </a:r>
            <a:endParaRPr lang="en-US" altLang="en-US" sz="1500" dirty="0"/>
          </a:p>
        </p:txBody>
      </p:sp>
      <p:pic>
        <p:nvPicPr>
          <p:cNvPr id="1088" name="picture 10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sp>
        <p:nvSpPr>
          <p:cNvPr id="1090" name="textbox 1090"/>
          <p:cNvSpPr/>
          <p:nvPr/>
        </p:nvSpPr>
        <p:spPr>
          <a:xfrm>
            <a:off x="666502" y="424986"/>
            <a:ext cx="1116330" cy="5010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32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锁</a:t>
            </a:r>
            <a:r>
              <a:rPr sz="3200" b="1" kern="0" spc="1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具</a:t>
            </a:r>
            <a:endParaRPr lang="en-US" altLang="en-US" sz="3200" dirty="0"/>
          </a:p>
        </p:txBody>
      </p:sp>
      <p:sp>
        <p:nvSpPr>
          <p:cNvPr id="1092" name="textbox 1092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" name="picture 109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sp>
        <p:nvSpPr>
          <p:cNvPr id="1096" name="rect"/>
          <p:cNvSpPr/>
          <p:nvPr/>
        </p:nvSpPr>
        <p:spPr>
          <a:xfrm>
            <a:off x="335279" y="1315211"/>
            <a:ext cx="11521439" cy="5205984"/>
          </a:xfrm>
          <a:prstGeom prst="rect">
            <a:avLst/>
          </a:prstGeom>
          <a:solidFill>
            <a:srgbClr val="FFFFFF">
              <a:alpha val="98431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1098" name="table 1098"/>
          <p:cNvGraphicFramePr>
            <a:graphicFrameLocks noGrp="1"/>
          </p:cNvGraphicFramePr>
          <p:nvPr/>
        </p:nvGraphicFramePr>
        <p:xfrm>
          <a:off x="328929" y="1308861"/>
          <a:ext cx="11533505" cy="5218429"/>
        </p:xfrm>
        <a:graphic>
          <a:graphicData uri="http://schemas.openxmlformats.org/drawingml/2006/table">
            <a:tbl>
              <a:tblPr/>
              <a:tblGrid>
                <a:gridCol w="3062604"/>
                <a:gridCol w="2703195"/>
                <a:gridCol w="2707004"/>
                <a:gridCol w="3060700"/>
              </a:tblGrid>
              <a:tr h="257746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64096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00" name="picture 11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190488" y="1929383"/>
            <a:ext cx="2519171" cy="1656588"/>
          </a:xfrm>
          <a:prstGeom prst="rect">
            <a:avLst/>
          </a:prstGeom>
        </p:spPr>
      </p:pic>
      <p:pic>
        <p:nvPicPr>
          <p:cNvPr id="1102" name="picture 11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778763" y="1929383"/>
            <a:ext cx="2517647" cy="1656588"/>
          </a:xfrm>
          <a:prstGeom prst="rect">
            <a:avLst/>
          </a:prstGeom>
        </p:spPr>
      </p:pic>
      <p:pic>
        <p:nvPicPr>
          <p:cNvPr id="1104" name="picture 11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3486911" y="1929383"/>
            <a:ext cx="2517647" cy="1656588"/>
          </a:xfrm>
          <a:prstGeom prst="rect">
            <a:avLst/>
          </a:prstGeom>
        </p:spPr>
      </p:pic>
      <p:pic>
        <p:nvPicPr>
          <p:cNvPr id="1106" name="picture 110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8895588" y="1924811"/>
            <a:ext cx="2517647" cy="1656588"/>
          </a:xfrm>
          <a:prstGeom prst="rect">
            <a:avLst/>
          </a:prstGeom>
        </p:spPr>
      </p:pic>
      <p:pic>
        <p:nvPicPr>
          <p:cNvPr id="1108" name="picture 11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8900159" y="4238244"/>
            <a:ext cx="2513076" cy="1658111"/>
          </a:xfrm>
          <a:prstGeom prst="rect">
            <a:avLst/>
          </a:prstGeom>
        </p:spPr>
      </p:pic>
      <p:pic>
        <p:nvPicPr>
          <p:cNvPr id="1110" name="picture 11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6190488" y="4186428"/>
            <a:ext cx="2514600" cy="1656587"/>
          </a:xfrm>
          <a:prstGeom prst="rect">
            <a:avLst/>
          </a:prstGeom>
        </p:spPr>
      </p:pic>
      <p:pic>
        <p:nvPicPr>
          <p:cNvPr id="1112" name="picture 11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3486911" y="4186428"/>
            <a:ext cx="2513076" cy="1656587"/>
          </a:xfrm>
          <a:prstGeom prst="rect">
            <a:avLst/>
          </a:prstGeom>
        </p:spPr>
      </p:pic>
      <p:pic>
        <p:nvPicPr>
          <p:cNvPr id="1114" name="picture 11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781812" y="4186428"/>
            <a:ext cx="2514600" cy="1543811"/>
          </a:xfrm>
          <a:prstGeom prst="rect">
            <a:avLst/>
          </a:prstGeom>
        </p:spPr>
      </p:pic>
      <p:pic>
        <p:nvPicPr>
          <p:cNvPr id="1116" name="picture 11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pic>
        <p:nvPicPr>
          <p:cNvPr id="1118" name="picture 11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0" y="0"/>
            <a:ext cx="596671" cy="1185545"/>
          </a:xfrm>
          <a:prstGeom prst="rect">
            <a:avLst/>
          </a:prstGeom>
        </p:spPr>
      </p:pic>
      <p:sp>
        <p:nvSpPr>
          <p:cNvPr id="1120" name="textbox 1120"/>
          <p:cNvSpPr/>
          <p:nvPr/>
        </p:nvSpPr>
        <p:spPr>
          <a:xfrm>
            <a:off x="666502" y="424986"/>
            <a:ext cx="1116330" cy="5010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32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锁</a:t>
            </a:r>
            <a:r>
              <a:rPr sz="3200" b="1" kern="0" spc="1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具</a:t>
            </a:r>
            <a:endParaRPr lang="en-US" altLang="en-US" sz="3200" dirty="0"/>
          </a:p>
        </p:txBody>
      </p:sp>
      <p:sp>
        <p:nvSpPr>
          <p:cNvPr id="1122" name="textbox 1122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4" name="picture 11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sp>
        <p:nvSpPr>
          <p:cNvPr id="1126" name="textbox 1126"/>
          <p:cNvSpPr/>
          <p:nvPr/>
        </p:nvSpPr>
        <p:spPr>
          <a:xfrm>
            <a:off x="386927" y="1545469"/>
            <a:ext cx="2486660" cy="40500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22225" algn="l" rtl="0" eaLnBrk="0">
              <a:lnSpc>
                <a:spcPts val="1860"/>
              </a:lnSpc>
            </a:pPr>
            <a:r>
              <a:rPr sz="1500" kern="0" spc="3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1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</a:t>
            </a:r>
            <a:r>
              <a:rPr sz="1500" b="1" kern="0" spc="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材质</a:t>
            </a:r>
            <a:endParaRPr lang="en-US" altLang="en-US" sz="1500" dirty="0"/>
          </a:p>
          <a:p>
            <a:pPr marL="13335" algn="l" rtl="0" eaLnBrk="0">
              <a:lnSpc>
                <a:spcPts val="1235"/>
              </a:lnSpc>
              <a:spcBef>
                <a:spcPts val="730"/>
              </a:spcBef>
            </a:pPr>
            <a:r>
              <a:rPr sz="1000" kern="0" spc="8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采用</a:t>
            </a:r>
            <a:r>
              <a:rPr sz="1000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HDPE</a:t>
            </a:r>
            <a:r>
              <a:rPr sz="1000" kern="0" spc="8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材质，</a:t>
            </a:r>
            <a:endParaRPr lang="en-US" altLang="en-US" sz="1000" dirty="0"/>
          </a:p>
          <a:p>
            <a:pPr marL="13335" algn="l" rtl="0" eaLnBrk="0">
              <a:lnSpc>
                <a:spcPts val="1240"/>
              </a:lnSpc>
              <a:spcBef>
                <a:spcPts val="685"/>
              </a:spcBef>
            </a:pPr>
            <a:r>
              <a:rPr sz="1000" kern="0" spc="5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滚塑工艺一体成型，</a:t>
            </a:r>
            <a:endParaRPr lang="en-US" altLang="en-US" sz="1000" dirty="0"/>
          </a:p>
          <a:p>
            <a:pPr marL="13335" algn="l" rtl="0" eaLnBrk="0">
              <a:lnSpc>
                <a:spcPts val="1240"/>
              </a:lnSpc>
              <a:spcBef>
                <a:spcPts val="680"/>
              </a:spcBef>
            </a:pPr>
            <a:r>
              <a:rPr sz="1000" kern="0" spc="6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具备抗氧化、抗老化、抗紫外线等特点。</a:t>
            </a:r>
            <a:endParaRPr lang="en-US" altLang="en-US" sz="1000" dirty="0"/>
          </a:p>
          <a:p>
            <a:pPr algn="l" rtl="0" eaLnBrk="0">
              <a:lnSpc>
                <a:spcPct val="101000"/>
              </a:lnSpc>
            </a:pPr>
            <a:endParaRPr lang="en-US" altLang="en-US" sz="1000" dirty="0"/>
          </a:p>
          <a:p>
            <a:pPr algn="l" rtl="0" eaLnBrk="0">
              <a:lnSpc>
                <a:spcPct val="102000"/>
              </a:lnSpc>
            </a:pPr>
            <a:endParaRPr lang="en-US" altLang="en-US" sz="1000" dirty="0"/>
          </a:p>
          <a:p>
            <a:pPr marL="22225" algn="l" rtl="0" eaLnBrk="0">
              <a:lnSpc>
                <a:spcPts val="1850"/>
              </a:lnSpc>
              <a:spcBef>
                <a:spcPts val="450"/>
              </a:spcBef>
            </a:pPr>
            <a:r>
              <a:rPr sz="1500" kern="0" spc="3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1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</a:t>
            </a:r>
            <a:r>
              <a:rPr sz="1500" b="1" kern="0" spc="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特点</a:t>
            </a:r>
            <a:endParaRPr lang="en-US" altLang="en-US" sz="1500" dirty="0"/>
          </a:p>
          <a:p>
            <a:pPr marL="13335" algn="l" rtl="0" eaLnBrk="0">
              <a:lnSpc>
                <a:spcPct val="132000"/>
              </a:lnSpc>
              <a:spcBef>
                <a:spcPts val="750"/>
              </a:spcBef>
            </a:pPr>
            <a:r>
              <a:rPr sz="1000" kern="0" spc="5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美观抗冲击</a:t>
            </a:r>
            <a:r>
              <a:rPr sz="1000" kern="0" spc="-1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kern="0" spc="5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000" kern="0" spc="-1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kern="0" spc="5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内部设施完善</a:t>
            </a:r>
            <a:r>
              <a:rPr sz="1000" kern="0" spc="-1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kern="0" spc="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，设有男女标</a:t>
            </a:r>
            <a:r>
              <a:rPr sz="1000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kern="0" spc="5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示牌、挂钩、镜子等。</a:t>
            </a:r>
            <a:endParaRPr lang="en-US" altLang="en-US" sz="1000" dirty="0"/>
          </a:p>
          <a:p>
            <a:pPr marL="13335" indent="1905" algn="l" rtl="0" eaLnBrk="0">
              <a:lnSpc>
                <a:spcPct val="132000"/>
              </a:lnSpc>
              <a:spcBef>
                <a:spcPts val="670"/>
              </a:spcBef>
            </a:pPr>
            <a:r>
              <a:rPr sz="1000" kern="0" spc="7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配备大容量水箱/粪箱</a:t>
            </a:r>
            <a:r>
              <a:rPr sz="1000" kern="0" spc="-7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kern="0" spc="7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000" kern="0" spc="-20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kern="0" spc="7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可选排泄阀</a:t>
            </a:r>
            <a:r>
              <a:rPr sz="1000" kern="0" spc="-10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kern="0" spc="7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000" kern="0" spc="-18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kern="0" spc="7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易</a:t>
            </a:r>
            <a:r>
              <a:rPr sz="1000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kern="0" spc="5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清洁和维护。</a:t>
            </a:r>
            <a:endParaRPr lang="en-US" altLang="en-US" sz="1000" dirty="0"/>
          </a:p>
          <a:p>
            <a:pPr marL="13335" algn="l" rtl="0" eaLnBrk="0">
              <a:lnSpc>
                <a:spcPct val="132000"/>
              </a:lnSpc>
              <a:spcBef>
                <a:spcPts val="670"/>
              </a:spcBef>
            </a:pPr>
            <a:r>
              <a:rPr sz="1000" kern="0" spc="6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顶部吊环设计方便吊车搬运</a:t>
            </a:r>
            <a:r>
              <a:rPr sz="1000" kern="0" spc="-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kern="0" spc="6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，底部可使用</a:t>
            </a:r>
            <a:r>
              <a:rPr sz="1000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kern="0" spc="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叉车搬运</a:t>
            </a:r>
            <a:r>
              <a:rPr sz="1000" kern="0" spc="-9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kern="0" spc="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，缩减人工成本。</a:t>
            </a:r>
            <a:endParaRPr lang="en-US" altLang="en-US" sz="1000" dirty="0"/>
          </a:p>
          <a:p>
            <a:pPr algn="l" rtl="0" eaLnBrk="0">
              <a:lnSpc>
                <a:spcPct val="192000"/>
              </a:lnSpc>
            </a:pPr>
            <a:endParaRPr lang="en-US" altLang="en-US" sz="1000" dirty="0"/>
          </a:p>
          <a:p>
            <a:pPr algn="l" rtl="0" eaLnBrk="0">
              <a:lnSpc>
                <a:spcPct val="126000"/>
              </a:lnSpc>
            </a:pPr>
            <a:endParaRPr lang="en-US" altLang="en-US" sz="200" dirty="0"/>
          </a:p>
          <a:p>
            <a:pPr marL="12700" indent="635" algn="l" rtl="0" eaLnBrk="0">
              <a:lnSpc>
                <a:spcPct val="141000"/>
              </a:lnSpc>
              <a:spcBef>
                <a:spcPts val="0"/>
              </a:spcBef>
            </a:pPr>
            <a:r>
              <a:rPr sz="1000" kern="0" spc="10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托普拉（</a:t>
            </a:r>
            <a:r>
              <a:rPr sz="1000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TOPPLA</a:t>
            </a:r>
            <a:r>
              <a:rPr sz="1000" kern="0" spc="10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sz="1000" kern="0" spc="-17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kern="0" spc="10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移动卫生间</a:t>
            </a:r>
            <a:r>
              <a:rPr sz="1000" kern="0" spc="9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不仅运输</a:t>
            </a:r>
            <a:r>
              <a:rPr sz="1000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kern="0" spc="5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便利且安装快捷</a:t>
            </a:r>
            <a:r>
              <a:rPr sz="1000" kern="0" spc="-8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kern="0" spc="5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，两人30分钟即可组装完</a:t>
            </a:r>
            <a:r>
              <a:rPr sz="1000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kern="0" spc="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成。</a:t>
            </a:r>
            <a:endParaRPr lang="en-US" altLang="en-US" sz="1000" dirty="0"/>
          </a:p>
        </p:txBody>
      </p:sp>
      <p:sp>
        <p:nvSpPr>
          <p:cNvPr id="1128" name="textbox 1128"/>
          <p:cNvSpPr/>
          <p:nvPr/>
        </p:nvSpPr>
        <p:spPr>
          <a:xfrm>
            <a:off x="666909" y="424986"/>
            <a:ext cx="4249420" cy="50165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0000"/>
              </a:lnSpc>
            </a:pPr>
            <a:endParaRPr lang="en-US" altLang="en-US" sz="100" dirty="0"/>
          </a:p>
          <a:p>
            <a:pPr algn="r" rtl="0" eaLnBrk="0">
              <a:lnSpc>
                <a:spcPct val="98000"/>
              </a:lnSpc>
            </a:pP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</a:t>
            </a:r>
            <a:r>
              <a:rPr sz="3200" b="1" kern="0" spc="9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塑</a:t>
            </a:r>
            <a:r>
              <a:rPr sz="3200" b="1" kern="0" spc="9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移</a:t>
            </a:r>
            <a:r>
              <a:rPr sz="3200" b="1" kern="0" spc="9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动  卫  生  间</a:t>
            </a:r>
            <a:endParaRPr lang="en-US" altLang="en-US" sz="3200" dirty="0"/>
          </a:p>
        </p:txBody>
      </p:sp>
      <p:sp>
        <p:nvSpPr>
          <p:cNvPr id="1130" name="textbox 1130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2" name="picture 11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sp>
        <p:nvSpPr>
          <p:cNvPr id="1134" name="textbox 1134"/>
          <p:cNvSpPr/>
          <p:nvPr/>
        </p:nvSpPr>
        <p:spPr>
          <a:xfrm>
            <a:off x="666909" y="424986"/>
            <a:ext cx="4249420" cy="50165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0000"/>
              </a:lnSpc>
            </a:pPr>
            <a:endParaRPr lang="en-US" altLang="en-US" sz="100" dirty="0"/>
          </a:p>
          <a:p>
            <a:pPr algn="r" rtl="0" eaLnBrk="0">
              <a:lnSpc>
                <a:spcPct val="98000"/>
              </a:lnSpc>
            </a:pP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</a:t>
            </a:r>
            <a:r>
              <a:rPr sz="3200" b="1" kern="0" spc="9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塑</a:t>
            </a:r>
            <a:r>
              <a:rPr sz="3200" b="1" kern="0" spc="9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移</a:t>
            </a:r>
            <a:r>
              <a:rPr sz="3200" b="1" kern="0" spc="9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动  卫  生  间</a:t>
            </a:r>
            <a:endParaRPr lang="en-US" altLang="en-US" sz="3200" dirty="0"/>
          </a:p>
        </p:txBody>
      </p:sp>
      <p:sp>
        <p:nvSpPr>
          <p:cNvPr id="1136" name="textbox 1136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8" name="picture 11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graphicFrame>
        <p:nvGraphicFramePr>
          <p:cNvPr id="1140" name="table 1140"/>
          <p:cNvGraphicFramePr>
            <a:graphicFrameLocks noGrp="1"/>
          </p:cNvGraphicFramePr>
          <p:nvPr/>
        </p:nvGraphicFramePr>
        <p:xfrm>
          <a:off x="328929" y="1308861"/>
          <a:ext cx="11533504" cy="5218429"/>
        </p:xfrm>
        <a:graphic>
          <a:graphicData uri="http://schemas.openxmlformats.org/drawingml/2006/table">
            <a:tbl>
              <a:tblPr/>
              <a:tblGrid>
                <a:gridCol w="11533504"/>
              </a:tblGrid>
              <a:tr h="520572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42" name="picture 11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708659" y="1581911"/>
            <a:ext cx="11004803" cy="4725923"/>
          </a:xfrm>
          <a:prstGeom prst="rect">
            <a:avLst/>
          </a:prstGeom>
        </p:spPr>
      </p:pic>
      <p:sp>
        <p:nvSpPr>
          <p:cNvPr id="1144" name="textbox 1144"/>
          <p:cNvSpPr/>
          <p:nvPr/>
        </p:nvSpPr>
        <p:spPr>
          <a:xfrm>
            <a:off x="-12699" y="-12700"/>
            <a:ext cx="6522084" cy="12541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47000"/>
              </a:lnSpc>
            </a:pPr>
            <a:endParaRPr lang="en-US" altLang="en-US" sz="1000" dirty="0"/>
          </a:p>
          <a:p>
            <a:pPr algn="l" rtl="0" eaLnBrk="0">
              <a:lnSpc>
                <a:spcPct val="147000"/>
              </a:lnSpc>
            </a:pPr>
            <a:endParaRPr lang="en-US" altLang="en-US" sz="1000" dirty="0"/>
          </a:p>
          <a:p>
            <a:pPr algn="r" rtl="0" eaLnBrk="0">
              <a:lnSpc>
                <a:spcPct val="98000"/>
              </a:lnSpc>
              <a:spcBef>
                <a:spcPts val="5"/>
              </a:spcBef>
            </a:pPr>
            <a:r>
              <a:rPr sz="3200" b="1" kern="0" spc="1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坐式移动卫生间  </a:t>
            </a:r>
            <a:r>
              <a:rPr sz="32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sz="3200" b="1" kern="0" spc="1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PT</a:t>
            </a:r>
            <a:r>
              <a:rPr sz="32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H</a:t>
            </a:r>
            <a:r>
              <a:rPr sz="3200" b="1" kern="0" spc="-2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0 1</a:t>
            </a:r>
            <a:endParaRPr lang="en-US" altLang="en-US" sz="3200" dirty="0"/>
          </a:p>
        </p:txBody>
      </p:sp>
      <p:pic>
        <p:nvPicPr>
          <p:cNvPr id="1146" name="picture 11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0"/>
            <a:ext cx="596671" cy="1185545"/>
          </a:xfrm>
          <a:prstGeom prst="rect">
            <a:avLst/>
          </a:prstGeom>
        </p:spPr>
      </p:pic>
      <p:pic>
        <p:nvPicPr>
          <p:cNvPr id="1148" name="picture 11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sp>
        <p:nvSpPr>
          <p:cNvPr id="1150" name="textbox 1150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picture 11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graphicFrame>
        <p:nvGraphicFramePr>
          <p:cNvPr id="1154" name="table 1154"/>
          <p:cNvGraphicFramePr>
            <a:graphicFrameLocks noGrp="1"/>
          </p:cNvGraphicFramePr>
          <p:nvPr/>
        </p:nvGraphicFramePr>
        <p:xfrm>
          <a:off x="328929" y="1308861"/>
          <a:ext cx="11533504" cy="5218429"/>
        </p:xfrm>
        <a:graphic>
          <a:graphicData uri="http://schemas.openxmlformats.org/drawingml/2006/table">
            <a:tbl>
              <a:tblPr/>
              <a:tblGrid>
                <a:gridCol w="11533504"/>
              </a:tblGrid>
              <a:tr h="520572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56" name="picture 11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79119" y="1711451"/>
            <a:ext cx="11033759" cy="4587240"/>
          </a:xfrm>
          <a:prstGeom prst="rect">
            <a:avLst/>
          </a:prstGeom>
        </p:spPr>
      </p:pic>
      <p:sp>
        <p:nvSpPr>
          <p:cNvPr id="1158" name="textbox 1158"/>
          <p:cNvSpPr/>
          <p:nvPr/>
        </p:nvSpPr>
        <p:spPr>
          <a:xfrm>
            <a:off x="-12699" y="-12700"/>
            <a:ext cx="6519544" cy="125158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48000"/>
              </a:lnSpc>
            </a:pPr>
            <a:endParaRPr lang="en-US" altLang="en-US" sz="1000" dirty="0"/>
          </a:p>
          <a:p>
            <a:pPr algn="l" rtl="0" eaLnBrk="0">
              <a:lnSpc>
                <a:spcPct val="148000"/>
              </a:lnSpc>
            </a:pPr>
            <a:endParaRPr lang="en-US" altLang="en-US" sz="1000" dirty="0"/>
          </a:p>
          <a:p>
            <a:pPr algn="r" rtl="0" eaLnBrk="0">
              <a:lnSpc>
                <a:spcPct val="97000"/>
              </a:lnSpc>
              <a:spcBef>
                <a:spcPts val="0"/>
              </a:spcBef>
            </a:pPr>
            <a:r>
              <a:rPr sz="3200" b="1" kern="0" spc="2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蹲式移动卫生间  </a:t>
            </a:r>
            <a:r>
              <a:rPr sz="32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sz="3200" b="1" kern="0" spc="2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PT</a:t>
            </a:r>
            <a:r>
              <a:rPr sz="3200" b="1" kern="0" spc="-1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2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H</a:t>
            </a:r>
            <a:r>
              <a:rPr sz="3200" b="1" kern="0" spc="-2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2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sz="3200" b="1" kern="0" spc="-1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2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endParaRPr lang="en-US" altLang="en-US" sz="3200" dirty="0"/>
          </a:p>
        </p:txBody>
      </p:sp>
      <p:pic>
        <p:nvPicPr>
          <p:cNvPr id="1160" name="picture 11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0"/>
            <a:ext cx="596671" cy="1185545"/>
          </a:xfrm>
          <a:prstGeom prst="rect">
            <a:avLst/>
          </a:prstGeom>
        </p:spPr>
      </p:pic>
      <p:pic>
        <p:nvPicPr>
          <p:cNvPr id="1162" name="picture 11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sp>
        <p:nvSpPr>
          <p:cNvPr id="1164" name="textbox 1164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6" name="picture 11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graphicFrame>
        <p:nvGraphicFramePr>
          <p:cNvPr id="1168" name="table 1168"/>
          <p:cNvGraphicFramePr>
            <a:graphicFrameLocks noGrp="1"/>
          </p:cNvGraphicFramePr>
          <p:nvPr/>
        </p:nvGraphicFramePr>
        <p:xfrm>
          <a:off x="328929" y="1308861"/>
          <a:ext cx="11533504" cy="5218429"/>
        </p:xfrm>
        <a:graphic>
          <a:graphicData uri="http://schemas.openxmlformats.org/drawingml/2006/table">
            <a:tbl>
              <a:tblPr/>
              <a:tblGrid>
                <a:gridCol w="11533504"/>
              </a:tblGrid>
              <a:tr h="520572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70" name="picture 11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82168" y="1488947"/>
            <a:ext cx="11027663" cy="4849367"/>
          </a:xfrm>
          <a:prstGeom prst="rect">
            <a:avLst/>
          </a:prstGeom>
        </p:spPr>
      </p:pic>
      <p:sp>
        <p:nvSpPr>
          <p:cNvPr id="1172" name="textbox 1172"/>
          <p:cNvSpPr/>
          <p:nvPr/>
        </p:nvSpPr>
        <p:spPr>
          <a:xfrm>
            <a:off x="-12699" y="-12700"/>
            <a:ext cx="7573009" cy="125158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48000"/>
              </a:lnSpc>
            </a:pPr>
            <a:endParaRPr lang="en-US" altLang="en-US" sz="1000" dirty="0"/>
          </a:p>
          <a:p>
            <a:pPr algn="l" rtl="0" eaLnBrk="0">
              <a:lnSpc>
                <a:spcPct val="148000"/>
              </a:lnSpc>
            </a:pPr>
            <a:endParaRPr lang="en-US" altLang="en-US" sz="1000" dirty="0"/>
          </a:p>
          <a:p>
            <a:pPr algn="r" rtl="0" eaLnBrk="0">
              <a:lnSpc>
                <a:spcPct val="97000"/>
              </a:lnSpc>
              <a:spcBef>
                <a:spcPts val="0"/>
              </a:spcBef>
            </a:pPr>
            <a:r>
              <a:rPr sz="3200" b="1" kern="0" spc="2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蹲式小款移动卫生间</a:t>
            </a:r>
            <a:r>
              <a:rPr sz="3200" b="1" kern="0" spc="2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sz="3200" b="1" kern="0" spc="2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PT</a:t>
            </a:r>
            <a:r>
              <a:rPr sz="3200" b="1" kern="0" spc="-1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2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M</a:t>
            </a:r>
            <a:r>
              <a:rPr sz="3200" b="1" kern="0" spc="-2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2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sz="3200" b="1" kern="0" spc="-1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2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endParaRPr lang="en-US" altLang="en-US" sz="3200" dirty="0"/>
          </a:p>
        </p:txBody>
      </p:sp>
      <p:pic>
        <p:nvPicPr>
          <p:cNvPr id="1174" name="picture 11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0"/>
            <a:ext cx="596671" cy="1185545"/>
          </a:xfrm>
          <a:prstGeom prst="rect">
            <a:avLst/>
          </a:prstGeom>
        </p:spPr>
      </p:pic>
      <p:pic>
        <p:nvPicPr>
          <p:cNvPr id="1176" name="picture 11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sp>
        <p:nvSpPr>
          <p:cNvPr id="1178" name="textbox 1178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0" name="picture 11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graphicFrame>
        <p:nvGraphicFramePr>
          <p:cNvPr id="1182" name="table 1182"/>
          <p:cNvGraphicFramePr>
            <a:graphicFrameLocks noGrp="1"/>
          </p:cNvGraphicFramePr>
          <p:nvPr/>
        </p:nvGraphicFramePr>
        <p:xfrm>
          <a:off x="328929" y="1308861"/>
          <a:ext cx="11533504" cy="5218429"/>
        </p:xfrm>
        <a:graphic>
          <a:graphicData uri="http://schemas.openxmlformats.org/drawingml/2006/table">
            <a:tbl>
              <a:tblPr/>
              <a:tblGrid>
                <a:gridCol w="11533504"/>
              </a:tblGrid>
              <a:tr h="520572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84" name="picture 11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32459" y="1522476"/>
            <a:ext cx="11068811" cy="4791455"/>
          </a:xfrm>
          <a:prstGeom prst="rect">
            <a:avLst/>
          </a:prstGeom>
        </p:spPr>
      </p:pic>
      <p:sp>
        <p:nvSpPr>
          <p:cNvPr id="1186" name="textbox 1186"/>
          <p:cNvSpPr/>
          <p:nvPr/>
        </p:nvSpPr>
        <p:spPr>
          <a:xfrm>
            <a:off x="-12699" y="-12700"/>
            <a:ext cx="7483475" cy="125158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48000"/>
              </a:lnSpc>
            </a:pPr>
            <a:endParaRPr lang="en-US" altLang="en-US" sz="1000" dirty="0"/>
          </a:p>
          <a:p>
            <a:pPr algn="l" rtl="0" eaLnBrk="0">
              <a:lnSpc>
                <a:spcPct val="148000"/>
              </a:lnSpc>
            </a:pPr>
            <a:endParaRPr lang="en-US" altLang="en-US" sz="1000" dirty="0"/>
          </a:p>
          <a:p>
            <a:pPr algn="r" rtl="0" eaLnBrk="0">
              <a:lnSpc>
                <a:spcPct val="97000"/>
              </a:lnSpc>
              <a:spcBef>
                <a:spcPts val="0"/>
              </a:spcBef>
            </a:pPr>
            <a:r>
              <a:rPr sz="3200" b="1" kern="0" spc="2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蹲式景区移动卫生间  </a:t>
            </a:r>
            <a:r>
              <a:rPr sz="32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sz="3200" b="1" kern="0" spc="2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PT</a:t>
            </a:r>
            <a:r>
              <a:rPr sz="32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2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H</a:t>
            </a:r>
            <a:r>
              <a:rPr sz="3200" b="1" kern="0" spc="-2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2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sz="3200" b="1" kern="0" spc="-3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2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endParaRPr lang="en-US" altLang="en-US" sz="3200" dirty="0"/>
          </a:p>
        </p:txBody>
      </p:sp>
      <p:pic>
        <p:nvPicPr>
          <p:cNvPr id="1188" name="picture 11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0"/>
            <a:ext cx="596671" cy="1185545"/>
          </a:xfrm>
          <a:prstGeom prst="rect">
            <a:avLst/>
          </a:prstGeom>
        </p:spPr>
      </p:pic>
      <p:pic>
        <p:nvPicPr>
          <p:cNvPr id="1190" name="picture 11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sp>
        <p:nvSpPr>
          <p:cNvPr id="1192" name="textbox 1192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4" name="picture 119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graphicFrame>
        <p:nvGraphicFramePr>
          <p:cNvPr id="1196" name="table 1196"/>
          <p:cNvGraphicFramePr>
            <a:graphicFrameLocks noGrp="1"/>
          </p:cNvGraphicFramePr>
          <p:nvPr/>
        </p:nvGraphicFramePr>
        <p:xfrm>
          <a:off x="328929" y="1308861"/>
          <a:ext cx="11533504" cy="5218429"/>
        </p:xfrm>
        <a:graphic>
          <a:graphicData uri="http://schemas.openxmlformats.org/drawingml/2006/table">
            <a:tbl>
              <a:tblPr/>
              <a:tblGrid>
                <a:gridCol w="11533504"/>
              </a:tblGrid>
              <a:tr h="520572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98" name="picture 11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79119" y="1478280"/>
            <a:ext cx="11134343" cy="5042915"/>
          </a:xfrm>
          <a:prstGeom prst="rect">
            <a:avLst/>
          </a:prstGeom>
        </p:spPr>
      </p:pic>
      <p:sp>
        <p:nvSpPr>
          <p:cNvPr id="1200" name="textbox 1200"/>
          <p:cNvSpPr/>
          <p:nvPr/>
        </p:nvSpPr>
        <p:spPr>
          <a:xfrm>
            <a:off x="664777" y="424986"/>
            <a:ext cx="7858125" cy="49974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3200" b="1" kern="0" spc="3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蹲式景区小款移动卫</a:t>
            </a:r>
            <a:r>
              <a:rPr sz="3200" b="1" kern="0" spc="3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生间  </a:t>
            </a:r>
            <a:r>
              <a:rPr sz="32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sz="3200" b="1" kern="0" spc="-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PT</a:t>
            </a:r>
            <a:r>
              <a:rPr sz="3200" b="1" kern="0" spc="-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3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3200" b="1" kern="0" spc="-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3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</a:t>
            </a:r>
            <a:r>
              <a:rPr sz="3200" b="1" kern="0" spc="-2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3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sz="3200" b="1" kern="0" spc="-3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3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endParaRPr lang="en-US" altLang="en-US" sz="3200" dirty="0"/>
          </a:p>
        </p:txBody>
      </p:sp>
      <p:pic>
        <p:nvPicPr>
          <p:cNvPr id="1202" name="picture 12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sp>
        <p:nvSpPr>
          <p:cNvPr id="1204" name="textbox 1204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7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sp>
        <p:nvSpPr>
          <p:cNvPr id="72" name="textbox 72"/>
          <p:cNvSpPr/>
          <p:nvPr/>
        </p:nvSpPr>
        <p:spPr>
          <a:xfrm>
            <a:off x="794562" y="1250391"/>
            <a:ext cx="10902315" cy="9302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lang="en-US" altLang="en-US" sz="100" dirty="0"/>
          </a:p>
          <a:p>
            <a:pPr marL="302260" algn="l" rtl="0" eaLnBrk="0">
              <a:lnSpc>
                <a:spcPct val="94000"/>
              </a:lnSpc>
            </a:pPr>
            <a:r>
              <a:rPr sz="1200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托普拉（TOPPLA）荣获高新技术企业、福建省科技小巨人企业、福建省知识产权优势企业、厦门市新材料企业、  AAA级信用企</a:t>
            </a:r>
            <a:r>
              <a:rPr sz="1200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业等荣誉称号。并通过了</a:t>
            </a:r>
            <a:endParaRPr lang="en-US" altLang="en-US" sz="1200" dirty="0"/>
          </a:p>
          <a:p>
            <a:pPr marL="26670" algn="l" rtl="0" eaLnBrk="0">
              <a:lnSpc>
                <a:spcPct val="97000"/>
              </a:lnSpc>
              <a:spcBef>
                <a:spcPts val="1525"/>
              </a:spcBef>
            </a:pPr>
            <a:r>
              <a:rPr sz="1200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ISO9001:2015质量管理体系、</a:t>
            </a:r>
            <a:r>
              <a:rPr sz="1200" kern="0" spc="1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200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ISO14001:2015环境管理体系、</a:t>
            </a:r>
            <a:r>
              <a:rPr sz="1200" kern="0" spc="1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200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IS</a:t>
            </a:r>
            <a:r>
              <a:rPr sz="1200" kern="0" spc="-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O45001职业健康安全管理体系认证、中国环境标志产品认证、知识产权管理体系、五星级售后服</a:t>
            </a:r>
            <a:endParaRPr lang="en-US" altLang="en-US" sz="1200" dirty="0"/>
          </a:p>
          <a:p>
            <a:pPr algn="l" rtl="0" eaLnBrk="0">
              <a:lnSpc>
                <a:spcPct val="103000"/>
              </a:lnSpc>
            </a:pPr>
            <a:endParaRPr lang="en-US" altLang="en-US" sz="1200" dirty="0"/>
          </a:p>
          <a:p>
            <a:pPr marL="12700" algn="l" rtl="0" eaLnBrk="0">
              <a:lnSpc>
                <a:spcPct val="94000"/>
              </a:lnSpc>
              <a:spcBef>
                <a:spcPts val="5"/>
              </a:spcBef>
            </a:pPr>
            <a:r>
              <a:rPr sz="1200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务认证等一系列的认证。托普拉（TOPPLA）朝着成为环保塑料家具行业创领者的方向奋勇前行！</a:t>
            </a:r>
            <a:endParaRPr lang="en-US" altLang="en-US" sz="1200" dirty="0"/>
          </a:p>
        </p:txBody>
      </p:sp>
      <p:pic>
        <p:nvPicPr>
          <p:cNvPr id="74" name="picture 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8602980" y="2397252"/>
            <a:ext cx="2159507" cy="1595627"/>
          </a:xfrm>
          <a:prstGeom prst="rect">
            <a:avLst/>
          </a:prstGeom>
        </p:spPr>
      </p:pic>
      <p:pic>
        <p:nvPicPr>
          <p:cNvPr id="76" name="picture 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161532" y="2421635"/>
            <a:ext cx="2136648" cy="1571244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155435" y="4604003"/>
            <a:ext cx="2136647" cy="1446276"/>
          </a:xfrm>
          <a:prstGeom prst="rect">
            <a:avLst/>
          </a:prstGeom>
        </p:spPr>
      </p:pic>
      <p:pic>
        <p:nvPicPr>
          <p:cNvPr id="80" name="picture 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8599931" y="4604003"/>
            <a:ext cx="2136647" cy="1446276"/>
          </a:xfrm>
          <a:prstGeom prst="rect">
            <a:avLst/>
          </a:prstGeom>
        </p:spPr>
      </p:pic>
      <p:pic>
        <p:nvPicPr>
          <p:cNvPr id="82" name="picture 8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940903" y="736092"/>
            <a:ext cx="4172282" cy="233013"/>
          </a:xfrm>
          <a:prstGeom prst="rect">
            <a:avLst/>
          </a:prstGeom>
        </p:spPr>
      </p:pic>
      <p:sp>
        <p:nvSpPr>
          <p:cNvPr id="84" name="textbox 84"/>
          <p:cNvSpPr/>
          <p:nvPr/>
        </p:nvSpPr>
        <p:spPr>
          <a:xfrm>
            <a:off x="923954" y="295256"/>
            <a:ext cx="4219575" cy="56070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36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企</a:t>
            </a:r>
            <a:r>
              <a:rPr sz="3600" b="1" kern="0" spc="1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6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业</a:t>
            </a:r>
            <a:r>
              <a:rPr sz="36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6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荣</a:t>
            </a:r>
            <a:r>
              <a:rPr sz="3600" b="1" kern="0" spc="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6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誉</a:t>
            </a:r>
            <a:r>
              <a:rPr sz="36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6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</a:t>
            </a:r>
            <a:r>
              <a:rPr sz="36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6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质</a:t>
            </a:r>
            <a:endParaRPr lang="en-US" altLang="en-US" sz="3600" dirty="0"/>
          </a:p>
        </p:txBody>
      </p:sp>
      <p:pic>
        <p:nvPicPr>
          <p:cNvPr id="86" name="picture 8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4466844" y="4553711"/>
            <a:ext cx="1249679" cy="1633727"/>
          </a:xfrm>
          <a:prstGeom prst="rect">
            <a:avLst/>
          </a:prstGeom>
        </p:spPr>
      </p:pic>
      <p:pic>
        <p:nvPicPr>
          <p:cNvPr id="88" name="picture 8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2782824" y="4553711"/>
            <a:ext cx="1248156" cy="1633727"/>
          </a:xfrm>
          <a:prstGeom prst="rect">
            <a:avLst/>
          </a:prstGeom>
        </p:spPr>
      </p:pic>
      <p:pic>
        <p:nvPicPr>
          <p:cNvPr id="90" name="picture 9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1095755" y="4553711"/>
            <a:ext cx="1248155" cy="1633727"/>
          </a:xfrm>
          <a:prstGeom prst="rect">
            <a:avLst/>
          </a:prstGeom>
        </p:spPr>
      </p:pic>
      <p:pic>
        <p:nvPicPr>
          <p:cNvPr id="92" name="picture 9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1083563" y="2449067"/>
            <a:ext cx="1267968" cy="1584960"/>
          </a:xfrm>
          <a:prstGeom prst="rect">
            <a:avLst/>
          </a:prstGeom>
        </p:spPr>
      </p:pic>
      <p:pic>
        <p:nvPicPr>
          <p:cNvPr id="94" name="picture 9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4466844" y="2438400"/>
            <a:ext cx="1249679" cy="1601723"/>
          </a:xfrm>
          <a:prstGeom prst="rect">
            <a:avLst/>
          </a:prstGeom>
        </p:spPr>
      </p:pic>
      <p:pic>
        <p:nvPicPr>
          <p:cNvPr id="96" name="picture 9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2791967" y="2438400"/>
            <a:ext cx="1220723" cy="1597152"/>
          </a:xfrm>
          <a:prstGeom prst="rect">
            <a:avLst/>
          </a:prstGeom>
        </p:spPr>
      </p:pic>
      <p:sp>
        <p:nvSpPr>
          <p:cNvPr id="98" name="textbox 98"/>
          <p:cNvSpPr/>
          <p:nvPr/>
        </p:nvSpPr>
        <p:spPr>
          <a:xfrm>
            <a:off x="9149326" y="6179305"/>
            <a:ext cx="2686050" cy="5518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lang="en-US" altLang="en-US" sz="100" dirty="0"/>
          </a:p>
          <a:p>
            <a:pPr marL="483870" algn="l" rtl="0" eaLnBrk="0">
              <a:lnSpc>
                <a:spcPct val="100000"/>
              </a:lnSpc>
            </a:pPr>
            <a:r>
              <a:rPr sz="8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▼</a:t>
            </a:r>
            <a:endParaRPr lang="en-US" altLang="en-US" sz="800" dirty="0"/>
          </a:p>
          <a:p>
            <a:pPr marL="12700" algn="l" rtl="0" eaLnBrk="0">
              <a:lnSpc>
                <a:spcPct val="97000"/>
              </a:lnSpc>
              <a:spcBef>
                <a:spcPts val="5"/>
              </a:spcBef>
            </a:pPr>
            <a:r>
              <a:rPr sz="8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教育装备行业品牌企业</a:t>
            </a:r>
            <a:endParaRPr lang="en-US" altLang="en-US" sz="800" dirty="0"/>
          </a:p>
          <a:p>
            <a:pPr algn="l" rtl="0" eaLnBrk="0">
              <a:lnSpc>
                <a:spcPct val="113000"/>
              </a:lnSpc>
            </a:pPr>
            <a:endParaRPr lang="en-US" altLang="en-US" sz="700" dirty="0"/>
          </a:p>
          <a:p>
            <a:pPr algn="r" rtl="0" eaLnBrk="0">
              <a:lnSpc>
                <a:spcPct val="98000"/>
              </a:lnSpc>
              <a:spcBef>
                <a:spcPts val="5"/>
              </a:spcBef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  <p:pic>
        <p:nvPicPr>
          <p:cNvPr id="100" name="picture 10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pic>
        <p:nvPicPr>
          <p:cNvPr id="102" name="picture 10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0" y="0"/>
            <a:ext cx="596671" cy="1185545"/>
          </a:xfrm>
          <a:prstGeom prst="rect">
            <a:avLst/>
          </a:prstGeom>
        </p:spPr>
      </p:pic>
      <p:sp>
        <p:nvSpPr>
          <p:cNvPr id="104" name="textbox 104"/>
          <p:cNvSpPr/>
          <p:nvPr/>
        </p:nvSpPr>
        <p:spPr>
          <a:xfrm>
            <a:off x="4182517" y="4125868"/>
            <a:ext cx="1821814" cy="37845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874395" algn="l" rtl="0" eaLnBrk="0">
              <a:lnSpc>
                <a:spcPct val="100000"/>
              </a:lnSpc>
            </a:pPr>
            <a:r>
              <a:rPr sz="8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▼</a:t>
            </a:r>
            <a:endParaRPr lang="en-US" altLang="en-US" sz="800" dirty="0"/>
          </a:p>
          <a:p>
            <a:pPr marL="405130" algn="l" rtl="0" eaLnBrk="0">
              <a:lnSpc>
                <a:spcPct val="97000"/>
              </a:lnSpc>
              <a:spcBef>
                <a:spcPts val="5"/>
              </a:spcBef>
            </a:pPr>
            <a:r>
              <a:rPr sz="8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中国环境标志产品认证</a:t>
            </a:r>
            <a:endParaRPr lang="en-US" altLang="en-US" sz="800" dirty="0"/>
          </a:p>
          <a:p>
            <a:pPr algn="r" rtl="0" eaLnBrk="0">
              <a:lnSpc>
                <a:spcPts val="855"/>
              </a:lnSpc>
              <a:spcBef>
                <a:spcPts val="25"/>
              </a:spcBef>
            </a:pPr>
            <a:r>
              <a:rPr sz="700" kern="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（证书编号：</a:t>
            </a:r>
            <a:r>
              <a:rPr sz="700" kern="0" spc="1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CEC</a:t>
            </a:r>
            <a:r>
              <a:rPr sz="700" kern="0" spc="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</a:t>
            </a:r>
            <a:r>
              <a:rPr sz="7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sz="7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ELP</a:t>
            </a:r>
            <a:r>
              <a:rPr sz="7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04211897</a:t>
            </a:r>
            <a:r>
              <a:rPr sz="7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en-US" altLang="en-US" sz="700" dirty="0"/>
          </a:p>
        </p:txBody>
      </p:sp>
      <p:sp>
        <p:nvSpPr>
          <p:cNvPr id="106" name="textbox 106"/>
          <p:cNvSpPr/>
          <p:nvPr/>
        </p:nvSpPr>
        <p:spPr>
          <a:xfrm>
            <a:off x="2784380" y="6259525"/>
            <a:ext cx="1247775" cy="3892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586740" algn="l" rtl="0" eaLnBrk="0">
              <a:lnSpc>
                <a:spcPts val="995"/>
              </a:lnSpc>
            </a:pPr>
            <a:r>
              <a:rPr sz="8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▼</a:t>
            </a:r>
            <a:endParaRPr lang="en-US" altLang="en-US" sz="800" dirty="0"/>
          </a:p>
          <a:p>
            <a:pPr marL="385445" algn="l" rtl="0" eaLnBrk="0">
              <a:lnSpc>
                <a:spcPct val="84000"/>
              </a:lnSpc>
              <a:spcBef>
                <a:spcPts val="5"/>
              </a:spcBef>
            </a:pPr>
            <a:r>
              <a:rPr sz="800" b="1" kern="0" spc="-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ISO45001</a:t>
            </a:r>
            <a:endParaRPr lang="en-US" altLang="en-US" sz="800" dirty="0"/>
          </a:p>
          <a:p>
            <a:pPr marL="12700" algn="l" rtl="0" eaLnBrk="0">
              <a:lnSpc>
                <a:spcPct val="98000"/>
              </a:lnSpc>
              <a:spcBef>
                <a:spcPts val="110"/>
              </a:spcBef>
            </a:pPr>
            <a:r>
              <a:rPr sz="8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职业健康安全管理体系证书</a:t>
            </a:r>
            <a:endParaRPr lang="en-US" altLang="en-US" sz="800" dirty="0"/>
          </a:p>
        </p:txBody>
      </p:sp>
      <p:sp>
        <p:nvSpPr>
          <p:cNvPr id="108" name="textbox 108"/>
          <p:cNvSpPr/>
          <p:nvPr/>
        </p:nvSpPr>
        <p:spPr>
          <a:xfrm>
            <a:off x="1307458" y="6259525"/>
            <a:ext cx="785494" cy="38862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352425" algn="l" rtl="0" eaLnBrk="0">
              <a:lnSpc>
                <a:spcPts val="995"/>
              </a:lnSpc>
            </a:pPr>
            <a:r>
              <a:rPr sz="8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▼</a:t>
            </a:r>
            <a:endParaRPr lang="en-US" altLang="en-US" sz="800" dirty="0"/>
          </a:p>
          <a:p>
            <a:pPr marL="12700" algn="l" rtl="0" eaLnBrk="0">
              <a:lnSpc>
                <a:spcPct val="84000"/>
              </a:lnSpc>
              <a:spcBef>
                <a:spcPts val="5"/>
              </a:spcBef>
            </a:pPr>
            <a:r>
              <a:rPr sz="8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ISO14001:2015</a:t>
            </a:r>
            <a:endParaRPr lang="en-US" altLang="en-US" sz="800" dirty="0"/>
          </a:p>
          <a:p>
            <a:pPr marL="82550" algn="l" rtl="0" eaLnBrk="0">
              <a:lnSpc>
                <a:spcPct val="97000"/>
              </a:lnSpc>
              <a:spcBef>
                <a:spcPts val="120"/>
              </a:spcBef>
            </a:pPr>
            <a:r>
              <a:rPr sz="8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环境管理体系</a:t>
            </a:r>
            <a:endParaRPr lang="en-US" altLang="en-US" sz="800" dirty="0"/>
          </a:p>
        </p:txBody>
      </p:sp>
      <p:sp>
        <p:nvSpPr>
          <p:cNvPr id="110" name="textbox 110"/>
          <p:cNvSpPr/>
          <p:nvPr/>
        </p:nvSpPr>
        <p:spPr>
          <a:xfrm>
            <a:off x="9112456" y="4045350"/>
            <a:ext cx="1148080" cy="2660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537210" algn="l" rtl="0" eaLnBrk="0">
              <a:lnSpc>
                <a:spcPct val="100000"/>
              </a:lnSpc>
            </a:pPr>
            <a:r>
              <a:rPr sz="8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▼</a:t>
            </a:r>
            <a:endParaRPr lang="en-US" altLang="en-US" sz="800" dirty="0"/>
          </a:p>
          <a:p>
            <a:pPr marL="12700" algn="l" rtl="0" eaLnBrk="0">
              <a:lnSpc>
                <a:spcPct val="97000"/>
              </a:lnSpc>
            </a:pPr>
            <a:r>
              <a:rPr sz="8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厦门市专精特新中小企业</a:t>
            </a:r>
            <a:endParaRPr lang="en-US" altLang="en-US" sz="800" dirty="0"/>
          </a:p>
        </p:txBody>
      </p:sp>
      <p:sp>
        <p:nvSpPr>
          <p:cNvPr id="112" name="textbox 112"/>
          <p:cNvSpPr/>
          <p:nvPr/>
        </p:nvSpPr>
        <p:spPr>
          <a:xfrm>
            <a:off x="1344923" y="4125868"/>
            <a:ext cx="724534" cy="3892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320675" algn="l" rtl="0" eaLnBrk="0">
              <a:lnSpc>
                <a:spcPts val="990"/>
              </a:lnSpc>
            </a:pPr>
            <a:r>
              <a:rPr sz="8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▼</a:t>
            </a:r>
            <a:endParaRPr lang="en-US" altLang="en-US" sz="800" dirty="0"/>
          </a:p>
          <a:p>
            <a:pPr marL="50800" indent="-38100" algn="l" rtl="0" eaLnBrk="0">
              <a:lnSpc>
                <a:spcPct val="97000"/>
              </a:lnSpc>
              <a:spcBef>
                <a:spcPts val="5"/>
              </a:spcBef>
            </a:pPr>
            <a:r>
              <a:rPr sz="8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ISO9001:2015</a:t>
            </a:r>
            <a:r>
              <a:rPr sz="8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8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质量管理体系</a:t>
            </a:r>
            <a:endParaRPr lang="en-US" altLang="en-US" sz="800" dirty="0"/>
          </a:p>
        </p:txBody>
      </p:sp>
      <p:sp>
        <p:nvSpPr>
          <p:cNvPr id="114" name="textbox 114"/>
          <p:cNvSpPr/>
          <p:nvPr/>
        </p:nvSpPr>
        <p:spPr>
          <a:xfrm>
            <a:off x="4771193" y="6259525"/>
            <a:ext cx="636905" cy="3892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282575" algn="l" rtl="0" eaLnBrk="0">
              <a:lnSpc>
                <a:spcPct val="100000"/>
              </a:lnSpc>
            </a:pPr>
            <a:r>
              <a:rPr sz="8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▼</a:t>
            </a:r>
            <a:endParaRPr lang="en-US" altLang="en-US" sz="800" dirty="0"/>
          </a:p>
          <a:p>
            <a:pPr marL="167640" algn="l" rtl="0" eaLnBrk="0">
              <a:lnSpc>
                <a:spcPct val="97000"/>
              </a:lnSpc>
              <a:spcBef>
                <a:spcPts val="5"/>
              </a:spcBef>
            </a:pPr>
            <a:r>
              <a:rPr sz="8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五星级</a:t>
            </a:r>
            <a:endParaRPr lang="en-US" altLang="en-US" sz="800" dirty="0"/>
          </a:p>
          <a:p>
            <a:pPr marL="12700" algn="l" rtl="0" eaLnBrk="0">
              <a:lnSpc>
                <a:spcPct val="98000"/>
              </a:lnSpc>
              <a:spcBef>
                <a:spcPts val="15"/>
              </a:spcBef>
            </a:pPr>
            <a:r>
              <a:rPr sz="8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售后服务认证</a:t>
            </a:r>
            <a:endParaRPr lang="en-US" altLang="en-US" sz="800" dirty="0"/>
          </a:p>
        </p:txBody>
      </p:sp>
      <p:sp>
        <p:nvSpPr>
          <p:cNvPr id="116" name="textbox 116"/>
          <p:cNvSpPr/>
          <p:nvPr/>
        </p:nvSpPr>
        <p:spPr>
          <a:xfrm>
            <a:off x="3067871" y="4125868"/>
            <a:ext cx="636269" cy="3892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280035" algn="l" rtl="0" eaLnBrk="0">
              <a:lnSpc>
                <a:spcPct val="100000"/>
              </a:lnSpc>
            </a:pPr>
            <a:r>
              <a:rPr sz="8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▼</a:t>
            </a:r>
            <a:endParaRPr lang="en-US" altLang="en-US" sz="800" dirty="0"/>
          </a:p>
          <a:p>
            <a:pPr marL="113030" algn="l" rtl="0" eaLnBrk="0">
              <a:lnSpc>
                <a:spcPct val="97000"/>
              </a:lnSpc>
              <a:spcBef>
                <a:spcPts val="5"/>
              </a:spcBef>
            </a:pPr>
            <a:r>
              <a:rPr sz="8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知识产权</a:t>
            </a:r>
            <a:endParaRPr lang="en-US" altLang="en-US" sz="800" dirty="0"/>
          </a:p>
          <a:p>
            <a:pPr marL="12700" algn="l" rtl="0" eaLnBrk="0">
              <a:lnSpc>
                <a:spcPct val="98000"/>
              </a:lnSpc>
              <a:spcBef>
                <a:spcPts val="25"/>
              </a:spcBef>
            </a:pPr>
            <a:r>
              <a:rPr sz="8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管理体系认证</a:t>
            </a:r>
            <a:endParaRPr lang="en-US" altLang="en-US" sz="800" dirty="0"/>
          </a:p>
        </p:txBody>
      </p:sp>
      <p:sp>
        <p:nvSpPr>
          <p:cNvPr id="118" name="textbox 118"/>
          <p:cNvSpPr/>
          <p:nvPr/>
        </p:nvSpPr>
        <p:spPr>
          <a:xfrm>
            <a:off x="6810964" y="6179305"/>
            <a:ext cx="842010" cy="2667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lang="en-US" altLang="en-US" sz="100" dirty="0"/>
          </a:p>
          <a:p>
            <a:pPr marL="385445" algn="l" rtl="0" eaLnBrk="0">
              <a:lnSpc>
                <a:spcPct val="100000"/>
              </a:lnSpc>
            </a:pPr>
            <a:r>
              <a:rPr sz="8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▼</a:t>
            </a:r>
            <a:endParaRPr lang="en-US" altLang="en-US" sz="800" dirty="0"/>
          </a:p>
          <a:p>
            <a:pPr marL="12700" algn="l" rtl="0" eaLnBrk="0">
              <a:lnSpc>
                <a:spcPct val="97000"/>
              </a:lnSpc>
              <a:spcBef>
                <a:spcPts val="10"/>
              </a:spcBef>
            </a:pPr>
            <a:r>
              <a:rPr sz="800" b="1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厦门市新材料企业</a:t>
            </a:r>
            <a:endParaRPr lang="en-US" altLang="en-US" sz="800" dirty="0"/>
          </a:p>
        </p:txBody>
      </p:sp>
      <p:sp>
        <p:nvSpPr>
          <p:cNvPr id="120" name="textbox 120"/>
          <p:cNvSpPr/>
          <p:nvPr/>
        </p:nvSpPr>
        <p:spPr>
          <a:xfrm>
            <a:off x="6809870" y="4045350"/>
            <a:ext cx="836930" cy="2667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379730" algn="l" rtl="0" eaLnBrk="0">
              <a:lnSpc>
                <a:spcPct val="100000"/>
              </a:lnSpc>
            </a:pPr>
            <a:r>
              <a:rPr sz="8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▼</a:t>
            </a:r>
            <a:endParaRPr lang="en-US" altLang="en-US" sz="800" dirty="0"/>
          </a:p>
          <a:p>
            <a:pPr marL="12700" algn="l" rtl="0" eaLnBrk="0">
              <a:lnSpc>
                <a:spcPct val="97000"/>
              </a:lnSpc>
              <a:spcBef>
                <a:spcPts val="5"/>
              </a:spcBef>
            </a:pPr>
            <a:r>
              <a:rPr sz="8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国家高新技术企业</a:t>
            </a:r>
            <a:endParaRPr lang="en-US" altLang="en-US" sz="8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6" name="picture 12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graphicFrame>
        <p:nvGraphicFramePr>
          <p:cNvPr id="1208" name="table 1208"/>
          <p:cNvGraphicFramePr>
            <a:graphicFrameLocks noGrp="1"/>
          </p:cNvGraphicFramePr>
          <p:nvPr/>
        </p:nvGraphicFramePr>
        <p:xfrm>
          <a:off x="328929" y="1308861"/>
          <a:ext cx="11533504" cy="5218429"/>
        </p:xfrm>
        <a:graphic>
          <a:graphicData uri="http://schemas.openxmlformats.org/drawingml/2006/table">
            <a:tbl>
              <a:tblPr/>
              <a:tblGrid>
                <a:gridCol w="11533504"/>
              </a:tblGrid>
              <a:tr h="520572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210" name="picture 12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79119" y="1481327"/>
            <a:ext cx="11077956" cy="4884420"/>
          </a:xfrm>
          <a:prstGeom prst="rect">
            <a:avLst/>
          </a:prstGeom>
        </p:spPr>
      </p:pic>
      <p:sp>
        <p:nvSpPr>
          <p:cNvPr id="1212" name="textbox 1212"/>
          <p:cNvSpPr/>
          <p:nvPr/>
        </p:nvSpPr>
        <p:spPr>
          <a:xfrm>
            <a:off x="-12699" y="-12700"/>
            <a:ext cx="8051800" cy="125158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48000"/>
              </a:lnSpc>
            </a:pPr>
            <a:endParaRPr lang="en-US" altLang="en-US" sz="1000" dirty="0"/>
          </a:p>
          <a:p>
            <a:pPr algn="l" rtl="0" eaLnBrk="0">
              <a:lnSpc>
                <a:spcPct val="148000"/>
              </a:lnSpc>
            </a:pPr>
            <a:endParaRPr lang="en-US" altLang="en-US" sz="1000" dirty="0"/>
          </a:p>
          <a:p>
            <a:pPr algn="r" rtl="0" eaLnBrk="0">
              <a:lnSpc>
                <a:spcPct val="97000"/>
              </a:lnSpc>
              <a:spcBef>
                <a:spcPts val="0"/>
              </a:spcBef>
            </a:pPr>
            <a:r>
              <a:rPr sz="3200" b="1" kern="0" spc="2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蹲式旱厕款移动卫生间  </a:t>
            </a:r>
            <a:r>
              <a:rPr sz="32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sz="3200" b="1" kern="0" spc="2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PT</a:t>
            </a:r>
            <a:r>
              <a:rPr sz="32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2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M</a:t>
            </a:r>
            <a:r>
              <a:rPr sz="3200" b="1" kern="0" spc="-2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2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sz="3200" b="1" kern="0" spc="-1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2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endParaRPr lang="en-US" altLang="en-US" sz="3200" dirty="0"/>
          </a:p>
        </p:txBody>
      </p:sp>
      <p:pic>
        <p:nvPicPr>
          <p:cNvPr id="1214" name="picture 12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0"/>
            <a:ext cx="596671" cy="1185545"/>
          </a:xfrm>
          <a:prstGeom prst="rect">
            <a:avLst/>
          </a:prstGeom>
        </p:spPr>
      </p:pic>
      <p:pic>
        <p:nvPicPr>
          <p:cNvPr id="1216" name="picture 12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sp>
        <p:nvSpPr>
          <p:cNvPr id="1218" name="textbox 1218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0" name="picture 12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graphicFrame>
        <p:nvGraphicFramePr>
          <p:cNvPr id="1222" name="table 1222"/>
          <p:cNvGraphicFramePr>
            <a:graphicFrameLocks noGrp="1"/>
          </p:cNvGraphicFramePr>
          <p:nvPr/>
        </p:nvGraphicFramePr>
        <p:xfrm>
          <a:off x="328929" y="1308861"/>
          <a:ext cx="11533504" cy="5218429"/>
        </p:xfrm>
        <a:graphic>
          <a:graphicData uri="http://schemas.openxmlformats.org/drawingml/2006/table">
            <a:tbl>
              <a:tblPr/>
              <a:tblGrid>
                <a:gridCol w="11533504"/>
              </a:tblGrid>
              <a:tr h="520572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224" name="picture 12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90727" y="1463040"/>
            <a:ext cx="11210544" cy="4908803"/>
          </a:xfrm>
          <a:prstGeom prst="rect">
            <a:avLst/>
          </a:prstGeom>
        </p:spPr>
      </p:pic>
      <p:sp>
        <p:nvSpPr>
          <p:cNvPr id="1226" name="textbox 1226"/>
          <p:cNvSpPr/>
          <p:nvPr/>
        </p:nvSpPr>
        <p:spPr>
          <a:xfrm>
            <a:off x="-12699" y="-12700"/>
            <a:ext cx="8535669" cy="125158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48000"/>
              </a:lnSpc>
            </a:pPr>
            <a:endParaRPr lang="en-US" altLang="en-US" sz="1000" dirty="0"/>
          </a:p>
          <a:p>
            <a:pPr algn="l" rtl="0" eaLnBrk="0">
              <a:lnSpc>
                <a:spcPct val="148000"/>
              </a:lnSpc>
            </a:pPr>
            <a:endParaRPr lang="en-US" altLang="en-US" sz="1000" dirty="0"/>
          </a:p>
          <a:p>
            <a:pPr algn="r" rtl="0" eaLnBrk="0">
              <a:lnSpc>
                <a:spcPct val="97000"/>
              </a:lnSpc>
              <a:spcBef>
                <a:spcPts val="0"/>
              </a:spcBef>
            </a:pPr>
            <a:r>
              <a:rPr sz="3200" b="1" kern="0" spc="2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增压冲水蹲式移动卫生间  </a:t>
            </a:r>
            <a:r>
              <a:rPr sz="32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sz="3200" b="1" kern="0" spc="-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PT</a:t>
            </a:r>
            <a:r>
              <a:rPr sz="3200" b="1" kern="0" spc="-1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2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M 1</a:t>
            </a:r>
            <a:r>
              <a:rPr sz="3200" b="1" kern="0" spc="-2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2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endParaRPr lang="en-US" altLang="en-US" sz="3200" dirty="0"/>
          </a:p>
        </p:txBody>
      </p:sp>
      <p:pic>
        <p:nvPicPr>
          <p:cNvPr id="1228" name="picture 12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0"/>
            <a:ext cx="596671" cy="1185545"/>
          </a:xfrm>
          <a:prstGeom prst="rect">
            <a:avLst/>
          </a:prstGeom>
        </p:spPr>
      </p:pic>
      <p:pic>
        <p:nvPicPr>
          <p:cNvPr id="1230" name="picture 12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sp>
        <p:nvSpPr>
          <p:cNvPr id="1232" name="textbox 1232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4" name="picture 12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graphicFrame>
        <p:nvGraphicFramePr>
          <p:cNvPr id="1236" name="table 1236"/>
          <p:cNvGraphicFramePr>
            <a:graphicFrameLocks noGrp="1"/>
          </p:cNvGraphicFramePr>
          <p:nvPr/>
        </p:nvGraphicFramePr>
        <p:xfrm>
          <a:off x="328929" y="1308861"/>
          <a:ext cx="11533504" cy="5218429"/>
        </p:xfrm>
        <a:graphic>
          <a:graphicData uri="http://schemas.openxmlformats.org/drawingml/2006/table">
            <a:tbl>
              <a:tblPr/>
              <a:tblGrid>
                <a:gridCol w="11533504"/>
              </a:tblGrid>
              <a:tr h="520572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238" name="picture 12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83692" y="1453896"/>
            <a:ext cx="11143488" cy="4928615"/>
          </a:xfrm>
          <a:prstGeom prst="rect">
            <a:avLst/>
          </a:prstGeom>
        </p:spPr>
      </p:pic>
      <p:sp>
        <p:nvSpPr>
          <p:cNvPr id="1240" name="textbox 1240"/>
          <p:cNvSpPr/>
          <p:nvPr/>
        </p:nvSpPr>
        <p:spPr>
          <a:xfrm>
            <a:off x="-12699" y="-12700"/>
            <a:ext cx="8535669" cy="125158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48000"/>
              </a:lnSpc>
            </a:pPr>
            <a:endParaRPr lang="en-US" altLang="en-US" sz="1000" dirty="0"/>
          </a:p>
          <a:p>
            <a:pPr algn="l" rtl="0" eaLnBrk="0">
              <a:lnSpc>
                <a:spcPct val="148000"/>
              </a:lnSpc>
            </a:pPr>
            <a:endParaRPr lang="en-US" altLang="en-US" sz="1000" dirty="0"/>
          </a:p>
          <a:p>
            <a:pPr algn="r" rtl="0" eaLnBrk="0">
              <a:lnSpc>
                <a:spcPct val="97000"/>
              </a:lnSpc>
              <a:spcBef>
                <a:spcPts val="0"/>
              </a:spcBef>
            </a:pPr>
            <a:r>
              <a:rPr sz="3200" b="1" kern="0" spc="2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蹲式打包小款移动卫生间  </a:t>
            </a:r>
            <a:r>
              <a:rPr sz="32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 PT</a:t>
            </a:r>
            <a:r>
              <a:rPr sz="3200" b="1" kern="0" spc="-1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2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M 1</a:t>
            </a:r>
            <a:r>
              <a:rPr sz="3200" b="1" kern="0" spc="-1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2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endParaRPr lang="en-US" altLang="en-US" sz="3200" dirty="0"/>
          </a:p>
        </p:txBody>
      </p:sp>
      <p:pic>
        <p:nvPicPr>
          <p:cNvPr id="1242" name="picture 12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0"/>
            <a:ext cx="596671" cy="1185545"/>
          </a:xfrm>
          <a:prstGeom prst="rect">
            <a:avLst/>
          </a:prstGeom>
        </p:spPr>
      </p:pic>
      <p:pic>
        <p:nvPicPr>
          <p:cNvPr id="1244" name="picture 12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sp>
        <p:nvSpPr>
          <p:cNvPr id="1246" name="textbox 1246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picture 12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graphicFrame>
        <p:nvGraphicFramePr>
          <p:cNvPr id="1250" name="table 1250"/>
          <p:cNvGraphicFramePr>
            <a:graphicFrameLocks noGrp="1"/>
          </p:cNvGraphicFramePr>
          <p:nvPr/>
        </p:nvGraphicFramePr>
        <p:xfrm>
          <a:off x="328929" y="1308861"/>
          <a:ext cx="11533504" cy="5218429"/>
        </p:xfrm>
        <a:graphic>
          <a:graphicData uri="http://schemas.openxmlformats.org/drawingml/2006/table">
            <a:tbl>
              <a:tblPr/>
              <a:tblGrid>
                <a:gridCol w="11533504"/>
              </a:tblGrid>
              <a:tr h="520572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252" name="picture 12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45008" y="1461516"/>
            <a:ext cx="11301984" cy="4957571"/>
          </a:xfrm>
          <a:prstGeom prst="rect">
            <a:avLst/>
          </a:prstGeom>
        </p:spPr>
      </p:pic>
      <p:sp>
        <p:nvSpPr>
          <p:cNvPr id="1254" name="textbox 1254"/>
          <p:cNvSpPr/>
          <p:nvPr/>
        </p:nvSpPr>
        <p:spPr>
          <a:xfrm>
            <a:off x="665184" y="424986"/>
            <a:ext cx="4670425" cy="49720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4000"/>
              </a:lnSpc>
            </a:pPr>
            <a:endParaRPr lang="en-US" altLang="en-US" sz="100" dirty="0"/>
          </a:p>
          <a:p>
            <a:pPr algn="r" rtl="0" eaLnBrk="0">
              <a:lnSpc>
                <a:spcPct val="97000"/>
              </a:lnSpc>
            </a:pPr>
            <a:r>
              <a:rPr sz="3200" b="1" kern="0" spc="1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单冷淋浴间</a:t>
            </a:r>
            <a:r>
              <a:rPr sz="3200" b="1" kern="0" spc="-3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sz="3200" b="1" kern="0" spc="1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PS</a:t>
            </a:r>
            <a:r>
              <a:rPr sz="3200" b="1" kern="0" spc="-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H</a:t>
            </a:r>
            <a:r>
              <a:rPr sz="3200" b="1" kern="0" spc="-2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sz="3200" b="1" kern="0" spc="-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endParaRPr lang="en-US" altLang="en-US" sz="3200" dirty="0"/>
          </a:p>
        </p:txBody>
      </p:sp>
      <p:pic>
        <p:nvPicPr>
          <p:cNvPr id="1256" name="picture 12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sp>
        <p:nvSpPr>
          <p:cNvPr id="1258" name="textbox 1258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0" name="picture 126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graphicFrame>
        <p:nvGraphicFramePr>
          <p:cNvPr id="1262" name="table 1262"/>
          <p:cNvGraphicFramePr>
            <a:graphicFrameLocks noGrp="1"/>
          </p:cNvGraphicFramePr>
          <p:nvPr/>
        </p:nvGraphicFramePr>
        <p:xfrm>
          <a:off x="328929" y="1308861"/>
          <a:ext cx="11533504" cy="5218429"/>
        </p:xfrm>
        <a:graphic>
          <a:graphicData uri="http://schemas.openxmlformats.org/drawingml/2006/table">
            <a:tbl>
              <a:tblPr/>
              <a:tblGrid>
                <a:gridCol w="11533504"/>
              </a:tblGrid>
              <a:tr h="520572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264" name="picture 12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60248" y="1528572"/>
            <a:ext cx="11245595" cy="4992623"/>
          </a:xfrm>
          <a:prstGeom prst="rect">
            <a:avLst/>
          </a:prstGeom>
        </p:spPr>
      </p:pic>
      <p:sp>
        <p:nvSpPr>
          <p:cNvPr id="1266" name="textbox 1266"/>
          <p:cNvSpPr/>
          <p:nvPr/>
        </p:nvSpPr>
        <p:spPr>
          <a:xfrm>
            <a:off x="662742" y="424986"/>
            <a:ext cx="4672329" cy="49720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4000"/>
              </a:lnSpc>
            </a:pPr>
            <a:endParaRPr lang="en-US" altLang="en-US" sz="100" dirty="0"/>
          </a:p>
          <a:p>
            <a:pPr algn="r" rtl="0" eaLnBrk="0">
              <a:lnSpc>
                <a:spcPct val="97000"/>
              </a:lnSpc>
            </a:pPr>
            <a:r>
              <a:rPr sz="3200" b="1" kern="0" spc="1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冷热淋浴间</a:t>
            </a:r>
            <a:r>
              <a:rPr sz="3200" b="1" kern="0" spc="-2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sz="3200" b="1" kern="0" spc="1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PS</a:t>
            </a:r>
            <a:r>
              <a:rPr sz="3200" b="1" kern="0" spc="-1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H</a:t>
            </a:r>
            <a:r>
              <a:rPr sz="3200" b="1" kern="0" spc="-2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sz="3200" b="1" kern="0" spc="-2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endParaRPr lang="en-US" altLang="en-US" sz="3200" dirty="0"/>
          </a:p>
        </p:txBody>
      </p:sp>
      <p:pic>
        <p:nvPicPr>
          <p:cNvPr id="1268" name="picture 12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sp>
        <p:nvSpPr>
          <p:cNvPr id="1270" name="textbox 1270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2" name="picture 12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graphicFrame>
        <p:nvGraphicFramePr>
          <p:cNvPr id="1274" name="table 1274"/>
          <p:cNvGraphicFramePr>
            <a:graphicFrameLocks noGrp="1"/>
          </p:cNvGraphicFramePr>
          <p:nvPr/>
        </p:nvGraphicFramePr>
        <p:xfrm>
          <a:off x="328929" y="1308861"/>
          <a:ext cx="11533504" cy="5218429"/>
        </p:xfrm>
        <a:graphic>
          <a:graphicData uri="http://schemas.openxmlformats.org/drawingml/2006/table">
            <a:tbl>
              <a:tblPr/>
              <a:tblGrid>
                <a:gridCol w="11533504"/>
              </a:tblGrid>
              <a:tr h="520572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276" name="picture 12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63296" y="1524000"/>
            <a:ext cx="11393423" cy="4788408"/>
          </a:xfrm>
          <a:prstGeom prst="rect">
            <a:avLst/>
          </a:prstGeom>
        </p:spPr>
      </p:pic>
      <p:sp>
        <p:nvSpPr>
          <p:cNvPr id="1278" name="textbox 1278"/>
          <p:cNvSpPr/>
          <p:nvPr/>
        </p:nvSpPr>
        <p:spPr>
          <a:xfrm>
            <a:off x="662742" y="424986"/>
            <a:ext cx="4958079" cy="50165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0000"/>
              </a:lnSpc>
            </a:pPr>
            <a:endParaRPr lang="en-US" altLang="en-US" sz="100" dirty="0"/>
          </a:p>
          <a:p>
            <a:pPr algn="r" rtl="0" eaLnBrk="0">
              <a:lnSpc>
                <a:spcPct val="98000"/>
              </a:lnSpc>
            </a:pPr>
            <a:r>
              <a:rPr sz="3200" b="1" kern="0" spc="1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双人洗手池  </a:t>
            </a:r>
            <a:r>
              <a:rPr sz="32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sz="3200" b="1" kern="0" spc="1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PW</a:t>
            </a:r>
            <a:r>
              <a:rPr sz="3200" b="1" kern="0" spc="1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- L</a:t>
            </a:r>
            <a:r>
              <a:rPr sz="3200" b="1" kern="0" spc="-2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sz="3200" b="1" kern="0" spc="-1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endParaRPr lang="en-US" altLang="en-US" sz="3200" dirty="0"/>
          </a:p>
        </p:txBody>
      </p:sp>
      <p:pic>
        <p:nvPicPr>
          <p:cNvPr id="1280" name="picture 12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sp>
        <p:nvSpPr>
          <p:cNvPr id="1282" name="textbox 1282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4" name="picture 128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graphicFrame>
        <p:nvGraphicFramePr>
          <p:cNvPr id="1286" name="table 1286"/>
          <p:cNvGraphicFramePr>
            <a:graphicFrameLocks noGrp="1"/>
          </p:cNvGraphicFramePr>
          <p:nvPr/>
        </p:nvGraphicFramePr>
        <p:xfrm>
          <a:off x="328929" y="1308861"/>
          <a:ext cx="11533505" cy="5218429"/>
        </p:xfrm>
        <a:graphic>
          <a:graphicData uri="http://schemas.openxmlformats.org/drawingml/2006/table">
            <a:tbl>
              <a:tblPr/>
              <a:tblGrid>
                <a:gridCol w="6743700"/>
                <a:gridCol w="4789804"/>
              </a:tblGrid>
              <a:tr h="521842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288" name="picture 12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746759" y="1969008"/>
            <a:ext cx="6003035" cy="4030979"/>
          </a:xfrm>
          <a:prstGeom prst="rect">
            <a:avLst/>
          </a:prstGeom>
        </p:spPr>
      </p:pic>
      <p:pic>
        <p:nvPicPr>
          <p:cNvPr id="1290" name="picture 12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7395971" y="1447800"/>
            <a:ext cx="3738371" cy="5073395"/>
          </a:xfrm>
          <a:prstGeom prst="rect">
            <a:avLst/>
          </a:prstGeom>
        </p:spPr>
      </p:pic>
      <p:sp>
        <p:nvSpPr>
          <p:cNvPr id="1292" name="textbox 1292"/>
          <p:cNvSpPr/>
          <p:nvPr/>
        </p:nvSpPr>
        <p:spPr>
          <a:xfrm>
            <a:off x="-12699" y="-12700"/>
            <a:ext cx="6469379" cy="125348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47000"/>
              </a:lnSpc>
            </a:pPr>
            <a:endParaRPr lang="en-US" altLang="en-US" sz="1000" dirty="0"/>
          </a:p>
          <a:p>
            <a:pPr algn="l" rtl="0" eaLnBrk="0">
              <a:lnSpc>
                <a:spcPct val="147000"/>
              </a:lnSpc>
            </a:pPr>
            <a:endParaRPr lang="en-US" altLang="en-US" sz="1000" dirty="0"/>
          </a:p>
          <a:p>
            <a:pPr algn="r" rtl="0" eaLnBrk="0">
              <a:lnSpc>
                <a:spcPct val="98000"/>
              </a:lnSpc>
            </a:pPr>
            <a:r>
              <a:rPr sz="3200" b="1" kern="0" spc="1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四人组合小便池  </a:t>
            </a:r>
            <a:r>
              <a:rPr sz="32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sz="3200" b="1" kern="0" spc="1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</a:t>
            </a:r>
            <a:r>
              <a:rPr sz="3200" b="1" kern="0" spc="1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U</a:t>
            </a:r>
            <a:r>
              <a:rPr sz="3200" b="1" kern="0" spc="1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3200" b="1" kern="0" spc="-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</a:t>
            </a:r>
            <a:r>
              <a:rPr sz="3200" b="1" kern="0" spc="-2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</a:t>
            </a:r>
            <a:r>
              <a:rPr sz="32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1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endParaRPr lang="en-US" altLang="en-US" sz="3200" dirty="0"/>
          </a:p>
        </p:txBody>
      </p:sp>
      <p:pic>
        <p:nvPicPr>
          <p:cNvPr id="1294" name="picture 129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0" y="0"/>
            <a:ext cx="596671" cy="1185545"/>
          </a:xfrm>
          <a:prstGeom prst="rect">
            <a:avLst/>
          </a:prstGeom>
        </p:spPr>
      </p:pic>
      <p:pic>
        <p:nvPicPr>
          <p:cNvPr id="1296" name="picture 129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sp>
        <p:nvSpPr>
          <p:cNvPr id="1298" name="textbox 1298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" name="picture 13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pic>
        <p:nvPicPr>
          <p:cNvPr id="1302" name="picture 13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281159" y="4291584"/>
            <a:ext cx="2662428" cy="1498091"/>
          </a:xfrm>
          <a:prstGeom prst="rect">
            <a:avLst/>
          </a:prstGeom>
        </p:spPr>
      </p:pic>
      <p:pic>
        <p:nvPicPr>
          <p:cNvPr id="1304" name="picture 13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277355" y="4291584"/>
            <a:ext cx="2660903" cy="1498091"/>
          </a:xfrm>
          <a:prstGeom prst="rect">
            <a:avLst/>
          </a:prstGeom>
        </p:spPr>
      </p:pic>
      <p:pic>
        <p:nvPicPr>
          <p:cNvPr id="1306" name="picture 13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3282695" y="4291583"/>
            <a:ext cx="2650235" cy="1491996"/>
          </a:xfrm>
          <a:prstGeom prst="rect">
            <a:avLst/>
          </a:prstGeom>
        </p:spPr>
      </p:pic>
      <p:pic>
        <p:nvPicPr>
          <p:cNvPr id="1308" name="picture 13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300215" y="2566416"/>
            <a:ext cx="2650236" cy="1490471"/>
          </a:xfrm>
          <a:prstGeom prst="rect">
            <a:avLst/>
          </a:prstGeom>
        </p:spPr>
      </p:pic>
      <p:pic>
        <p:nvPicPr>
          <p:cNvPr id="1310" name="picture 13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3282695" y="2566416"/>
            <a:ext cx="2650235" cy="1490471"/>
          </a:xfrm>
          <a:prstGeom prst="rect">
            <a:avLst/>
          </a:prstGeom>
        </p:spPr>
      </p:pic>
      <p:pic>
        <p:nvPicPr>
          <p:cNvPr id="1312" name="picture 13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313944" y="4338828"/>
            <a:ext cx="2625851" cy="1476755"/>
          </a:xfrm>
          <a:prstGeom prst="rect">
            <a:avLst/>
          </a:prstGeom>
        </p:spPr>
      </p:pic>
      <p:pic>
        <p:nvPicPr>
          <p:cNvPr id="1314" name="picture 13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333756" y="2567940"/>
            <a:ext cx="2625851" cy="1476755"/>
          </a:xfrm>
          <a:prstGeom prst="rect">
            <a:avLst/>
          </a:prstGeom>
        </p:spPr>
      </p:pic>
      <p:pic>
        <p:nvPicPr>
          <p:cNvPr id="1316" name="picture 13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9299447" y="2575559"/>
            <a:ext cx="2613659" cy="1470660"/>
          </a:xfrm>
          <a:prstGeom prst="rect">
            <a:avLst/>
          </a:prstGeom>
        </p:spPr>
      </p:pic>
      <p:sp>
        <p:nvSpPr>
          <p:cNvPr id="1318" name="textbox 1318"/>
          <p:cNvSpPr/>
          <p:nvPr/>
        </p:nvSpPr>
        <p:spPr>
          <a:xfrm>
            <a:off x="666909" y="424986"/>
            <a:ext cx="6451600" cy="5010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6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3200" b="1" kern="0" spc="-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</a:t>
            </a:r>
            <a:r>
              <a:rPr sz="3200" b="1" kern="0" spc="4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塑</a:t>
            </a:r>
            <a:r>
              <a:rPr sz="3200" b="1" kern="0" spc="3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移</a:t>
            </a:r>
            <a:r>
              <a:rPr sz="3200" b="1" kern="0" spc="3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动</a:t>
            </a:r>
            <a:r>
              <a:rPr sz="3200" b="1" kern="0" spc="3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卫</a:t>
            </a:r>
            <a:r>
              <a:rPr sz="3200" b="1" kern="0" spc="3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</a:t>
            </a:r>
            <a:r>
              <a:rPr sz="3200" b="1" kern="0" spc="4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间</a:t>
            </a:r>
            <a:r>
              <a:rPr sz="3200" b="1" kern="0" spc="5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3200" b="1" kern="0" spc="3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</a:t>
            </a:r>
            <a:r>
              <a:rPr sz="3200" b="1" kern="0" spc="4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</a:t>
            </a:r>
            <a:r>
              <a:rPr sz="3200" b="1" kern="0" spc="3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案</a:t>
            </a:r>
            <a:r>
              <a:rPr sz="3200" b="1" kern="0" spc="3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例</a:t>
            </a:r>
            <a:endParaRPr lang="en-US" altLang="en-US" sz="3200" dirty="0"/>
          </a:p>
        </p:txBody>
      </p:sp>
      <p:pic>
        <p:nvPicPr>
          <p:cNvPr id="1320" name="picture 13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pic>
        <p:nvPicPr>
          <p:cNvPr id="1322" name="picture 13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0" y="0"/>
            <a:ext cx="596671" cy="1185545"/>
          </a:xfrm>
          <a:prstGeom prst="rect">
            <a:avLst/>
          </a:prstGeom>
        </p:spPr>
      </p:pic>
      <p:sp>
        <p:nvSpPr>
          <p:cNvPr id="1324" name="textbox 1324"/>
          <p:cNvSpPr/>
          <p:nvPr/>
        </p:nvSpPr>
        <p:spPr>
          <a:xfrm>
            <a:off x="9362453" y="1536438"/>
            <a:ext cx="974725" cy="5835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4000"/>
              </a:lnSpc>
            </a:pPr>
            <a:endParaRPr lang="en-US" altLang="en-US" sz="100" dirty="0"/>
          </a:p>
          <a:p>
            <a:pPr marL="15875" indent="-3175" algn="l" rtl="0" eaLnBrk="0">
              <a:lnSpc>
                <a:spcPct val="102000"/>
              </a:lnSpc>
            </a:pPr>
            <a:r>
              <a:rPr sz="1800" b="1" kern="0" spc="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厦门大学</a:t>
            </a:r>
            <a:r>
              <a:rPr sz="1800" b="1" kern="0" spc="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kern="0" spc="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百年校庆</a:t>
            </a:r>
            <a:endParaRPr lang="en-US" altLang="en-US" sz="1800" dirty="0"/>
          </a:p>
        </p:txBody>
      </p:sp>
      <p:sp>
        <p:nvSpPr>
          <p:cNvPr id="1326" name="textbox 1326"/>
          <p:cNvSpPr/>
          <p:nvPr/>
        </p:nvSpPr>
        <p:spPr>
          <a:xfrm>
            <a:off x="3364927" y="1561590"/>
            <a:ext cx="735965" cy="5842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175"/>
              </a:lnSpc>
            </a:pPr>
            <a:r>
              <a:rPr sz="1800" b="1" kern="0" spc="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杭州</a:t>
            </a:r>
            <a:endParaRPr lang="en-US" altLang="en-US" sz="1800" dirty="0"/>
          </a:p>
          <a:p>
            <a:pPr marL="13970" algn="l" rtl="0" eaLnBrk="0">
              <a:lnSpc>
                <a:spcPct val="100000"/>
              </a:lnSpc>
              <a:spcBef>
                <a:spcPts val="60"/>
              </a:spcBef>
            </a:pPr>
            <a:r>
              <a:rPr sz="1800" b="1" kern="0" spc="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亚运会</a:t>
            </a:r>
            <a:endParaRPr lang="en-US" altLang="en-US" sz="1800" dirty="0"/>
          </a:p>
        </p:txBody>
      </p:sp>
      <p:sp>
        <p:nvSpPr>
          <p:cNvPr id="1328" name="textbox 1328"/>
          <p:cNvSpPr/>
          <p:nvPr/>
        </p:nvSpPr>
        <p:spPr>
          <a:xfrm>
            <a:off x="6378982" y="1561590"/>
            <a:ext cx="735330" cy="5842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4605" algn="l" rtl="0" eaLnBrk="0">
              <a:lnSpc>
                <a:spcPts val="2180"/>
              </a:lnSpc>
            </a:pPr>
            <a:r>
              <a:rPr sz="1800" b="1" kern="0" spc="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西安</a:t>
            </a:r>
            <a:endParaRPr lang="en-US" altLang="en-US" sz="1800" dirty="0"/>
          </a:p>
          <a:p>
            <a:pPr marL="12700" algn="l" rtl="0" eaLnBrk="0">
              <a:lnSpc>
                <a:spcPct val="100000"/>
              </a:lnSpc>
              <a:spcBef>
                <a:spcPts val="55"/>
              </a:spcBef>
            </a:pPr>
            <a:r>
              <a:rPr sz="1800" b="1" kern="0" spc="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全运会</a:t>
            </a:r>
            <a:endParaRPr lang="en-US" altLang="en-US" sz="1800" dirty="0"/>
          </a:p>
        </p:txBody>
      </p:sp>
      <p:sp>
        <p:nvSpPr>
          <p:cNvPr id="1330" name="textbox 1330"/>
          <p:cNvSpPr/>
          <p:nvPr/>
        </p:nvSpPr>
        <p:spPr>
          <a:xfrm>
            <a:off x="337190" y="1561590"/>
            <a:ext cx="735330" cy="5842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185"/>
              </a:lnSpc>
            </a:pPr>
            <a:r>
              <a:rPr sz="1800" b="1" kern="0" spc="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成都</a:t>
            </a:r>
            <a:endParaRPr lang="en-US" altLang="en-US" sz="1800" dirty="0"/>
          </a:p>
          <a:p>
            <a:pPr marL="12700" algn="l" rtl="0" eaLnBrk="0">
              <a:lnSpc>
                <a:spcPct val="100000"/>
              </a:lnSpc>
              <a:spcBef>
                <a:spcPts val="50"/>
              </a:spcBef>
            </a:pPr>
            <a:r>
              <a:rPr sz="1800" b="1" kern="0" spc="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大运会</a:t>
            </a:r>
            <a:endParaRPr lang="en-US" altLang="en-US" sz="1800" dirty="0"/>
          </a:p>
        </p:txBody>
      </p:sp>
      <p:sp>
        <p:nvSpPr>
          <p:cNvPr id="1332" name="textbox 1332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  <p:pic>
        <p:nvPicPr>
          <p:cNvPr id="1334" name="picture 13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6358128" y="2261616"/>
            <a:ext cx="839723" cy="94488"/>
          </a:xfrm>
          <a:prstGeom prst="rect">
            <a:avLst/>
          </a:prstGeom>
        </p:spPr>
      </p:pic>
      <p:pic>
        <p:nvPicPr>
          <p:cNvPr id="1336" name="picture 133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3345179" y="2261616"/>
            <a:ext cx="838200" cy="94488"/>
          </a:xfrm>
          <a:prstGeom prst="rect">
            <a:avLst/>
          </a:prstGeom>
        </p:spPr>
      </p:pic>
      <p:pic>
        <p:nvPicPr>
          <p:cNvPr id="1338" name="picture 13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333756" y="2272284"/>
            <a:ext cx="838200" cy="94487"/>
          </a:xfrm>
          <a:prstGeom prst="rect">
            <a:avLst/>
          </a:prstGeom>
        </p:spPr>
      </p:pic>
      <p:pic>
        <p:nvPicPr>
          <p:cNvPr id="1340" name="picture 13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9343644" y="2237232"/>
            <a:ext cx="838200" cy="92964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2" name="picture 13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pic>
        <p:nvPicPr>
          <p:cNvPr id="1344" name="picture 13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237732" y="1714500"/>
            <a:ext cx="2662427" cy="1498091"/>
          </a:xfrm>
          <a:prstGeom prst="rect">
            <a:avLst/>
          </a:prstGeom>
        </p:spPr>
      </p:pic>
      <p:pic>
        <p:nvPicPr>
          <p:cNvPr id="1346" name="picture 13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200388" y="3439667"/>
            <a:ext cx="2662428" cy="1496567"/>
          </a:xfrm>
          <a:prstGeom prst="rect">
            <a:avLst/>
          </a:prstGeom>
        </p:spPr>
      </p:pic>
      <p:pic>
        <p:nvPicPr>
          <p:cNvPr id="1348" name="picture 13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237732" y="3465576"/>
            <a:ext cx="2662427" cy="1496567"/>
          </a:xfrm>
          <a:prstGeom prst="rect">
            <a:avLst/>
          </a:prstGeom>
        </p:spPr>
      </p:pic>
      <p:pic>
        <p:nvPicPr>
          <p:cNvPr id="1350" name="picture 13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3238500" y="1714500"/>
            <a:ext cx="2650235" cy="1491996"/>
          </a:xfrm>
          <a:prstGeom prst="rect">
            <a:avLst/>
          </a:prstGeom>
        </p:spPr>
      </p:pic>
      <p:pic>
        <p:nvPicPr>
          <p:cNvPr id="1352" name="picture 13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3238500" y="3485388"/>
            <a:ext cx="2650235" cy="1491995"/>
          </a:xfrm>
          <a:prstGeom prst="rect">
            <a:avLst/>
          </a:prstGeom>
        </p:spPr>
      </p:pic>
      <p:pic>
        <p:nvPicPr>
          <p:cNvPr id="1354" name="picture 13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336804" y="3445764"/>
            <a:ext cx="2624327" cy="1478279"/>
          </a:xfrm>
          <a:prstGeom prst="rect">
            <a:avLst/>
          </a:prstGeom>
        </p:spPr>
      </p:pic>
      <p:pic>
        <p:nvPicPr>
          <p:cNvPr id="1356" name="picture 13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336804" y="1720596"/>
            <a:ext cx="2624327" cy="1476755"/>
          </a:xfrm>
          <a:prstGeom prst="rect">
            <a:avLst/>
          </a:prstGeom>
        </p:spPr>
      </p:pic>
      <p:pic>
        <p:nvPicPr>
          <p:cNvPr id="1358" name="picture 13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9223247" y="1714500"/>
            <a:ext cx="2615183" cy="1470659"/>
          </a:xfrm>
          <a:prstGeom prst="rect">
            <a:avLst/>
          </a:prstGeom>
        </p:spPr>
      </p:pic>
      <p:sp>
        <p:nvSpPr>
          <p:cNvPr id="1360" name="textbox 1360"/>
          <p:cNvSpPr/>
          <p:nvPr/>
        </p:nvSpPr>
        <p:spPr>
          <a:xfrm>
            <a:off x="666909" y="424986"/>
            <a:ext cx="6451600" cy="5010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6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3200" b="1" kern="0" spc="-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</a:t>
            </a:r>
            <a:r>
              <a:rPr sz="3200" b="1" kern="0" spc="4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塑</a:t>
            </a:r>
            <a:r>
              <a:rPr sz="3200" b="1" kern="0" spc="3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移</a:t>
            </a:r>
            <a:r>
              <a:rPr sz="3200" b="1" kern="0" spc="3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动</a:t>
            </a:r>
            <a:r>
              <a:rPr sz="3200" b="1" kern="0" spc="3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卫</a:t>
            </a:r>
            <a:r>
              <a:rPr sz="3200" b="1" kern="0" spc="3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</a:t>
            </a:r>
            <a:r>
              <a:rPr sz="3200" b="1" kern="0" spc="4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间</a:t>
            </a:r>
            <a:r>
              <a:rPr sz="3200" b="1" kern="0" spc="5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3200" b="1" kern="0" spc="3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</a:t>
            </a:r>
            <a:r>
              <a:rPr sz="3200" b="1" kern="0" spc="4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</a:t>
            </a:r>
            <a:r>
              <a:rPr sz="3200" b="1" kern="0" spc="3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案</a:t>
            </a:r>
            <a:r>
              <a:rPr sz="3200" b="1" kern="0" spc="3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例</a:t>
            </a:r>
            <a:endParaRPr lang="en-US" altLang="en-US" sz="3200" dirty="0"/>
          </a:p>
        </p:txBody>
      </p:sp>
      <p:sp>
        <p:nvSpPr>
          <p:cNvPr id="1362" name="textbox 1362"/>
          <p:cNvSpPr/>
          <p:nvPr/>
        </p:nvSpPr>
        <p:spPr>
          <a:xfrm>
            <a:off x="9233942" y="5166352"/>
            <a:ext cx="1920239" cy="5842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5000"/>
              </a:lnSpc>
            </a:pPr>
            <a:endParaRPr lang="en-US" altLang="en-US" sz="100" dirty="0"/>
          </a:p>
          <a:p>
            <a:pPr marL="12700" indent="10795" algn="l" rtl="0" eaLnBrk="0">
              <a:lnSpc>
                <a:spcPct val="102000"/>
              </a:lnSpc>
            </a:pPr>
            <a:r>
              <a:rPr sz="1800" b="1" kern="0" spc="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中国国际贸易服务</a:t>
            </a:r>
            <a:r>
              <a:rPr sz="1800" b="1" kern="0" spc="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kern="0" spc="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交易会</a:t>
            </a:r>
            <a:endParaRPr lang="en-US" altLang="en-US" sz="1800" dirty="0"/>
          </a:p>
        </p:txBody>
      </p:sp>
      <p:sp>
        <p:nvSpPr>
          <p:cNvPr id="1364" name="textbox 1364"/>
          <p:cNvSpPr/>
          <p:nvPr/>
        </p:nvSpPr>
        <p:spPr>
          <a:xfrm>
            <a:off x="360082" y="5237090"/>
            <a:ext cx="1918970" cy="5835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2000"/>
              </a:lnSpc>
            </a:pPr>
            <a:endParaRPr lang="en-US" altLang="en-US" sz="100" dirty="0"/>
          </a:p>
          <a:p>
            <a:pPr marL="12700" indent="10160" algn="l" rtl="0" eaLnBrk="0">
              <a:lnSpc>
                <a:spcPct val="102000"/>
              </a:lnSpc>
            </a:pPr>
            <a:r>
              <a:rPr sz="1800" b="1" kern="0" spc="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中国国际航空航天</a:t>
            </a:r>
            <a:r>
              <a:rPr sz="1800" b="1" kern="0" spc="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kern="0" spc="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博览会</a:t>
            </a:r>
            <a:endParaRPr lang="en-US" altLang="en-US" sz="1800" dirty="0"/>
          </a:p>
        </p:txBody>
      </p:sp>
      <p:pic>
        <p:nvPicPr>
          <p:cNvPr id="1366" name="picture 136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pic>
        <p:nvPicPr>
          <p:cNvPr id="1368" name="picture 13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0" y="0"/>
            <a:ext cx="596671" cy="1185545"/>
          </a:xfrm>
          <a:prstGeom prst="rect">
            <a:avLst/>
          </a:prstGeom>
        </p:spPr>
      </p:pic>
      <p:sp>
        <p:nvSpPr>
          <p:cNvPr id="1370" name="textbox 1370"/>
          <p:cNvSpPr/>
          <p:nvPr/>
        </p:nvSpPr>
        <p:spPr>
          <a:xfrm>
            <a:off x="6272318" y="5237090"/>
            <a:ext cx="1211580" cy="5835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27305" algn="l" rtl="0" eaLnBrk="0">
              <a:lnSpc>
                <a:spcPts val="2190"/>
              </a:lnSpc>
            </a:pPr>
            <a:r>
              <a:rPr sz="1800" b="1" kern="0" spc="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内蒙古</a:t>
            </a:r>
            <a:endParaRPr lang="en-US" altLang="en-US" sz="1800" dirty="0"/>
          </a:p>
          <a:p>
            <a:pPr marL="12700" algn="l" rtl="0" eaLnBrk="0">
              <a:lnSpc>
                <a:spcPct val="100000"/>
              </a:lnSpc>
              <a:spcBef>
                <a:spcPts val="45"/>
              </a:spcBef>
            </a:pPr>
            <a:r>
              <a:rPr sz="1800" b="1" kern="0" spc="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那达慕大会</a:t>
            </a:r>
            <a:endParaRPr lang="en-US" altLang="en-US" sz="1800" dirty="0"/>
          </a:p>
        </p:txBody>
      </p:sp>
      <p:sp>
        <p:nvSpPr>
          <p:cNvPr id="1372" name="textbox 1372"/>
          <p:cNvSpPr/>
          <p:nvPr/>
        </p:nvSpPr>
        <p:spPr>
          <a:xfrm>
            <a:off x="3258306" y="5239503"/>
            <a:ext cx="973455" cy="5835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lang="en-US" altLang="en-US" sz="100" dirty="0"/>
          </a:p>
          <a:p>
            <a:pPr marL="12700" indent="-635" algn="l" rtl="0" eaLnBrk="0">
              <a:lnSpc>
                <a:spcPct val="102000"/>
              </a:lnSpc>
            </a:pPr>
            <a:r>
              <a:rPr sz="1800" b="1" kern="0" spc="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蒙牛集团</a:t>
            </a:r>
            <a:r>
              <a:rPr sz="18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kern="0" spc="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年会</a:t>
            </a:r>
            <a:endParaRPr lang="en-US" altLang="en-US" sz="1800" dirty="0"/>
          </a:p>
        </p:txBody>
      </p:sp>
      <p:sp>
        <p:nvSpPr>
          <p:cNvPr id="1374" name="textbox 1374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  <p:pic>
        <p:nvPicPr>
          <p:cNvPr id="1376" name="picture 137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355091" y="5935979"/>
            <a:ext cx="839724" cy="94488"/>
          </a:xfrm>
          <a:prstGeom prst="rect">
            <a:avLst/>
          </a:prstGeom>
        </p:spPr>
      </p:pic>
      <p:pic>
        <p:nvPicPr>
          <p:cNvPr id="1378" name="picture 137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9201911" y="5935979"/>
            <a:ext cx="839723" cy="94488"/>
          </a:xfrm>
          <a:prstGeom prst="rect">
            <a:avLst/>
          </a:prstGeom>
        </p:spPr>
      </p:pic>
      <p:pic>
        <p:nvPicPr>
          <p:cNvPr id="1380" name="picture 138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3238500" y="5935979"/>
            <a:ext cx="838200" cy="94488"/>
          </a:xfrm>
          <a:prstGeom prst="rect">
            <a:avLst/>
          </a:prstGeom>
        </p:spPr>
      </p:pic>
      <p:pic>
        <p:nvPicPr>
          <p:cNvPr id="1382" name="picture 138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6237732" y="5935979"/>
            <a:ext cx="838199" cy="94488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4" name="picture 138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sp>
        <p:nvSpPr>
          <p:cNvPr id="1386" name="textbox 1386"/>
          <p:cNvSpPr/>
          <p:nvPr/>
        </p:nvSpPr>
        <p:spPr>
          <a:xfrm>
            <a:off x="554093" y="1967369"/>
            <a:ext cx="3045460" cy="356235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22225" algn="l" rtl="0" eaLnBrk="0">
              <a:lnSpc>
                <a:spcPts val="1860"/>
              </a:lnSpc>
            </a:pPr>
            <a:r>
              <a:rPr sz="1500" kern="0" spc="3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1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</a:t>
            </a:r>
            <a:r>
              <a:rPr sz="1500" b="1" kern="0" spc="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材质</a:t>
            </a:r>
            <a:endParaRPr lang="en-US" altLang="en-US" sz="1500" dirty="0"/>
          </a:p>
          <a:p>
            <a:pPr marL="13335" algn="l" rtl="0" eaLnBrk="0">
              <a:lnSpc>
                <a:spcPts val="1235"/>
              </a:lnSpc>
              <a:spcBef>
                <a:spcPts val="730"/>
              </a:spcBef>
            </a:pPr>
            <a:r>
              <a:rPr sz="1000" kern="0" spc="8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采用</a:t>
            </a:r>
            <a:r>
              <a:rPr sz="1000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HDPE</a:t>
            </a:r>
            <a:r>
              <a:rPr sz="1000" kern="0" spc="8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材质，</a:t>
            </a:r>
            <a:endParaRPr lang="en-US" altLang="en-US" sz="1000" dirty="0"/>
          </a:p>
          <a:p>
            <a:pPr marL="12700" algn="l" rtl="0" eaLnBrk="0">
              <a:lnSpc>
                <a:spcPct val="132000"/>
              </a:lnSpc>
              <a:spcBef>
                <a:spcPts val="675"/>
              </a:spcBef>
            </a:pPr>
            <a:r>
              <a:rPr sz="1000" kern="0" spc="7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具有防紫外线、耐热耐寒、</a:t>
            </a:r>
            <a:r>
              <a:rPr sz="1000" kern="0" spc="-18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kern="0" spc="7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防风雨、</a:t>
            </a:r>
            <a:r>
              <a:rPr sz="1000" kern="0" spc="-17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kern="0" spc="7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防腐</a:t>
            </a:r>
            <a:r>
              <a:rPr sz="1000" kern="0" spc="6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、耐酸碱</a:t>
            </a:r>
            <a:r>
              <a:rPr sz="1000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kern="0" spc="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等特性。</a:t>
            </a:r>
            <a:endParaRPr lang="en-US" altLang="en-US" sz="1000" dirty="0"/>
          </a:p>
          <a:p>
            <a:pPr algn="l" rtl="0" eaLnBrk="0">
              <a:lnSpc>
                <a:spcPct val="102000"/>
              </a:lnSpc>
            </a:pPr>
            <a:endParaRPr lang="en-US" altLang="en-US" sz="1000" dirty="0"/>
          </a:p>
          <a:p>
            <a:pPr algn="l" rtl="0" eaLnBrk="0">
              <a:lnSpc>
                <a:spcPct val="102000"/>
              </a:lnSpc>
            </a:pPr>
            <a:endParaRPr lang="en-US" altLang="en-US" sz="1000" dirty="0"/>
          </a:p>
          <a:p>
            <a:pPr marL="22225" algn="l" rtl="0" eaLnBrk="0">
              <a:lnSpc>
                <a:spcPct val="94000"/>
              </a:lnSpc>
              <a:spcBef>
                <a:spcPts val="450"/>
              </a:spcBef>
            </a:pPr>
            <a:r>
              <a:rPr sz="1500" kern="0" spc="3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•</a:t>
            </a:r>
            <a:r>
              <a:rPr sz="1500" kern="0" spc="10" dirty="0">
                <a:solidFill>
                  <a:srgbClr val="262626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</a:t>
            </a:r>
            <a:r>
              <a:rPr sz="1500" b="1" kern="0" spc="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特点</a:t>
            </a:r>
            <a:endParaRPr lang="en-US" altLang="en-US" sz="1500" dirty="0"/>
          </a:p>
          <a:p>
            <a:pPr marL="12700" algn="l" rtl="0" eaLnBrk="0">
              <a:lnSpc>
                <a:spcPts val="2030"/>
              </a:lnSpc>
            </a:pPr>
            <a:r>
              <a:rPr sz="1000" b="1" kern="0" spc="6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模块化设计</a:t>
            </a:r>
            <a:endParaRPr lang="en-US" altLang="en-US" sz="1000" dirty="0"/>
          </a:p>
          <a:p>
            <a:pPr marL="13335" algn="l" rtl="0" eaLnBrk="0">
              <a:lnSpc>
                <a:spcPts val="1240"/>
              </a:lnSpc>
              <a:spcBef>
                <a:spcPts val="795"/>
              </a:spcBef>
            </a:pPr>
            <a:r>
              <a:rPr sz="1000" kern="0" spc="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运输便捷、快速安装；</a:t>
            </a:r>
            <a:endParaRPr lang="en-US" altLang="en-US" sz="1000" dirty="0"/>
          </a:p>
          <a:p>
            <a:pPr marL="13335" algn="l" rtl="0" eaLnBrk="0">
              <a:lnSpc>
                <a:spcPts val="1235"/>
              </a:lnSpc>
              <a:spcBef>
                <a:spcPts val="680"/>
              </a:spcBef>
            </a:pPr>
            <a:r>
              <a:rPr sz="1000" b="1" kern="0" spc="6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按需扩展</a:t>
            </a:r>
            <a:endParaRPr lang="en-US" altLang="en-US" sz="1000" dirty="0"/>
          </a:p>
          <a:p>
            <a:pPr marL="13335" algn="l" rtl="0" eaLnBrk="0">
              <a:lnSpc>
                <a:spcPct val="132000"/>
              </a:lnSpc>
              <a:spcBef>
                <a:spcPts val="675"/>
              </a:spcBef>
            </a:pPr>
            <a:r>
              <a:rPr sz="1000" kern="0" spc="7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灵活组装</a:t>
            </a:r>
            <a:r>
              <a:rPr sz="1000" kern="0" spc="-10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kern="0" spc="7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，可根据使用环境、需求进行规格选择与</a:t>
            </a:r>
            <a:r>
              <a:rPr sz="1000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kern="0" spc="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空间扩展</a:t>
            </a:r>
            <a:r>
              <a:rPr sz="1000" kern="0" spc="-1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kern="0" spc="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，灵活便捷；</a:t>
            </a:r>
            <a:endParaRPr lang="en-US" altLang="en-US" sz="1000" dirty="0"/>
          </a:p>
          <a:p>
            <a:pPr marL="13335" algn="l" rtl="0" eaLnBrk="0">
              <a:lnSpc>
                <a:spcPts val="1240"/>
              </a:lnSpc>
              <a:spcBef>
                <a:spcPts val="680"/>
              </a:spcBef>
            </a:pPr>
            <a:r>
              <a:rPr sz="1000" b="1" kern="0" spc="6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应用广泛</a:t>
            </a:r>
            <a:endParaRPr lang="en-US" altLang="en-US" sz="1000" dirty="0"/>
          </a:p>
          <a:p>
            <a:pPr algn="l" rtl="0" eaLnBrk="0">
              <a:lnSpc>
                <a:spcPct val="111000"/>
              </a:lnSpc>
            </a:pPr>
            <a:endParaRPr lang="en-US" altLang="en-US" sz="500" dirty="0"/>
          </a:p>
          <a:p>
            <a:pPr marL="12700" indent="1270" algn="l" rtl="0" eaLnBrk="0">
              <a:lnSpc>
                <a:spcPct val="132000"/>
              </a:lnSpc>
              <a:spcBef>
                <a:spcPts val="5"/>
              </a:spcBef>
            </a:pPr>
            <a:r>
              <a:rPr sz="1000" kern="0" spc="6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可应用于户外仓储、校园收纳、</a:t>
            </a:r>
            <a:r>
              <a:rPr sz="1000" kern="0" spc="-17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kern="0" spc="5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园艺收纳、垃圾</a:t>
            </a:r>
            <a:r>
              <a:rPr sz="1000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sz="1000" kern="0" spc="6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分类、野营等户外场</a:t>
            </a:r>
            <a:r>
              <a:rPr sz="1000" kern="0" spc="5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景。</a:t>
            </a:r>
            <a:endParaRPr lang="en-US" altLang="en-US" sz="1000" dirty="0"/>
          </a:p>
        </p:txBody>
      </p:sp>
      <p:sp>
        <p:nvSpPr>
          <p:cNvPr id="1388" name="textbox 1388"/>
          <p:cNvSpPr/>
          <p:nvPr/>
        </p:nvSpPr>
        <p:spPr>
          <a:xfrm>
            <a:off x="666909" y="424986"/>
            <a:ext cx="2425064" cy="49974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2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</a:t>
            </a:r>
            <a:r>
              <a:rPr sz="3200" b="1" kern="0" spc="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塑</a:t>
            </a:r>
            <a:r>
              <a:rPr sz="3200" b="1" kern="0" spc="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房</a:t>
            </a:r>
            <a:r>
              <a:rPr sz="3200" b="1" kern="0" spc="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屋</a:t>
            </a:r>
            <a:endParaRPr lang="en-US" altLang="en-US" sz="3200" dirty="0"/>
          </a:p>
        </p:txBody>
      </p:sp>
      <p:sp>
        <p:nvSpPr>
          <p:cNvPr id="1390" name="textbox 1390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pic>
        <p:nvPicPr>
          <p:cNvPr id="124" name="picture 1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2020007"/>
            <a:ext cx="11976100" cy="3550919"/>
          </a:xfrm>
          <a:prstGeom prst="rect">
            <a:avLst/>
          </a:prstGeom>
        </p:spPr>
      </p:pic>
      <p:graphicFrame>
        <p:nvGraphicFramePr>
          <p:cNvPr id="126" name="table 126"/>
          <p:cNvGraphicFramePr>
            <a:graphicFrameLocks noGrp="1"/>
          </p:cNvGraphicFramePr>
          <p:nvPr/>
        </p:nvGraphicFramePr>
        <p:xfrm>
          <a:off x="1213599" y="5665470"/>
          <a:ext cx="10608944" cy="1037590"/>
        </p:xfrm>
        <a:graphic>
          <a:graphicData uri="http://schemas.openxmlformats.org/drawingml/2006/table">
            <a:tbl>
              <a:tblPr/>
              <a:tblGrid>
                <a:gridCol w="1955800"/>
                <a:gridCol w="2153285"/>
                <a:gridCol w="1793875"/>
                <a:gridCol w="4705984"/>
              </a:tblGrid>
              <a:tr h="17970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5000"/>
                        </a:lnSpc>
                      </a:pPr>
                      <a:endParaRPr lang="en-US" altLang="en-US" sz="200" dirty="0"/>
                    </a:p>
                    <a:p>
                      <a:pPr marL="635" algn="l" rtl="0" eaLnBrk="0">
                        <a:lnSpc>
                          <a:spcPct val="97000"/>
                        </a:lnSpc>
                        <a:spcBef>
                          <a:spcPts val="0"/>
                        </a:spcBef>
                      </a:pPr>
                      <a:r>
                        <a:rPr sz="900" b="1" kern="0" spc="-10" dirty="0">
                          <a:solidFill>
                            <a:srgbClr val="262626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美科科技全资子公司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96000"/>
                        </a:lnSpc>
                      </a:pPr>
                      <a:endParaRPr lang="en-US" altLang="en-US" sz="100" dirty="0"/>
                    </a:p>
                    <a:p>
                      <a:pPr marL="252095" algn="l" rtl="0" eaLnBrk="0">
                        <a:lnSpc>
                          <a:spcPct val="97000"/>
                        </a:lnSpc>
                      </a:pPr>
                      <a:r>
                        <a:rPr sz="900" b="1" kern="0" spc="-30" dirty="0">
                          <a:solidFill>
                            <a:srgbClr val="69C0E2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自主研发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2000"/>
                        </a:lnSpc>
                      </a:pPr>
                      <a:endParaRPr lang="en-US" altLang="en-US" sz="100" dirty="0"/>
                    </a:p>
                    <a:p>
                      <a:pPr marL="102235" algn="l" rtl="0" eaLnBrk="0">
                        <a:lnSpc>
                          <a:spcPct val="97000"/>
                        </a:lnSpc>
                        <a:spcBef>
                          <a:spcPts val="0"/>
                        </a:spcBef>
                      </a:pPr>
                      <a:r>
                        <a:rPr sz="900" b="1" kern="0" spc="0" dirty="0">
                          <a:solidFill>
                            <a:srgbClr val="262626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导入6S现代企业管</a:t>
                      </a:r>
                      <a:r>
                        <a:rPr sz="900" b="1" kern="0" spc="-10" dirty="0">
                          <a:solidFill>
                            <a:srgbClr val="262626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理模式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1480" algn="l" rtl="0" eaLnBrk="0">
                        <a:lnSpc>
                          <a:spcPct val="97000"/>
                        </a:lnSpc>
                        <a:spcBef>
                          <a:spcPts val="0"/>
                        </a:spcBef>
                      </a:pPr>
                      <a:r>
                        <a:rPr sz="900" b="1" kern="0" spc="0" dirty="0">
                          <a:solidFill>
                            <a:srgbClr val="262626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诞生重型储物柜T-L385</a:t>
                      </a:r>
                      <a:r>
                        <a:rPr sz="900" b="1" kern="0" spc="-10" dirty="0">
                          <a:solidFill>
                            <a:srgbClr val="262626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系列产品</a:t>
                      </a:r>
                      <a:endParaRPr lang="en-US" altLang="en-US" sz="900" dirty="0"/>
                    </a:p>
                  </a:txBody>
                  <a:tcPr marL="0" marR="0" marT="22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574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7000"/>
                        </a:lnSpc>
                      </a:pPr>
                      <a:endParaRPr lang="en-US" altLang="en-US" sz="300" dirty="0"/>
                    </a:p>
                    <a:p>
                      <a:pPr algn="l" rtl="0" eaLnBrk="0">
                        <a:lnSpc>
                          <a:spcPct val="97000"/>
                        </a:lnSpc>
                        <a:spcBef>
                          <a:spcPts val="0"/>
                        </a:spcBef>
                      </a:pPr>
                      <a:r>
                        <a:rPr sz="900" b="1" kern="0" spc="0" dirty="0">
                          <a:solidFill>
                            <a:srgbClr val="262626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厦门托普拉材料科技有限公司</a:t>
                      </a:r>
                      <a:r>
                        <a:rPr sz="900" b="1" kern="0" spc="-10" dirty="0">
                          <a:solidFill>
                            <a:srgbClr val="69C0E2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成立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2000"/>
                        </a:lnSpc>
                      </a:pPr>
                      <a:endParaRPr lang="en-US" altLang="en-US" sz="200" dirty="0"/>
                    </a:p>
                    <a:p>
                      <a:pPr marL="241935" algn="l" rtl="0" eaLnBrk="0">
                        <a:lnSpc>
                          <a:spcPct val="97000"/>
                        </a:lnSpc>
                        <a:spcBef>
                          <a:spcPts val="0"/>
                        </a:spcBef>
                      </a:pPr>
                      <a:r>
                        <a:rPr sz="900" b="1" kern="0" spc="0" dirty="0">
                          <a:solidFill>
                            <a:srgbClr val="262626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滚塑一体成型HDPE塑料</a:t>
                      </a:r>
                      <a:r>
                        <a:rPr sz="900" b="1" kern="0" spc="-10" dirty="0">
                          <a:solidFill>
                            <a:srgbClr val="262626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储物柜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73000"/>
                        </a:lnSpc>
                      </a:pPr>
                      <a:endParaRPr lang="en-US" altLang="en-US" sz="100" dirty="0"/>
                    </a:p>
                    <a:p>
                      <a:pPr marL="421640" algn="l" rtl="0" eaLnBrk="0">
                        <a:lnSpc>
                          <a:spcPct val="97000"/>
                        </a:lnSpc>
                      </a:pPr>
                      <a:r>
                        <a:rPr sz="900" b="1" kern="0" spc="0" dirty="0">
                          <a:solidFill>
                            <a:srgbClr val="69C0E2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自主研发</a:t>
                      </a:r>
                      <a:r>
                        <a:rPr sz="900" b="1" kern="0" spc="0" dirty="0">
                          <a:solidFill>
                            <a:srgbClr val="262626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滚塑一体成型HDPE塑料</a:t>
                      </a:r>
                      <a:r>
                        <a:rPr sz="900" b="1" kern="0" spc="-10" dirty="0">
                          <a:solidFill>
                            <a:srgbClr val="262626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单/双人户外移动洗手台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5214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7000"/>
                        </a:lnSpc>
                      </a:pPr>
                      <a:endParaRPr lang="en-US" altLang="en-US" sz="300" dirty="0"/>
                    </a:p>
                    <a:p>
                      <a:pPr marL="635" algn="l" rtl="0" eaLnBrk="0">
                        <a:lnSpc>
                          <a:spcPct val="97000"/>
                        </a:lnSpc>
                        <a:spcBef>
                          <a:spcPts val="0"/>
                        </a:spcBef>
                      </a:pPr>
                      <a:r>
                        <a:rPr sz="900" b="1" kern="0" spc="-10" dirty="0">
                          <a:solidFill>
                            <a:srgbClr val="262626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拥有注塑成型生产线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2000"/>
                        </a:lnSpc>
                      </a:pPr>
                      <a:endParaRPr lang="en-US" altLang="en-US" sz="200" dirty="0"/>
                    </a:p>
                    <a:p>
                      <a:pPr marL="241935" algn="l" rtl="0" eaLnBrk="0">
                        <a:lnSpc>
                          <a:spcPct val="97000"/>
                        </a:lnSpc>
                      </a:pPr>
                      <a:r>
                        <a:rPr sz="900" b="1" kern="0" spc="0" dirty="0">
                          <a:solidFill>
                            <a:srgbClr val="262626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诞生重型储物柜T-H385系</a:t>
                      </a:r>
                      <a:r>
                        <a:rPr sz="900" b="1" kern="0" spc="-10" dirty="0">
                          <a:solidFill>
                            <a:srgbClr val="262626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列产品</a:t>
                      </a:r>
                      <a:endParaRPr lang="en-US" altLang="en-US" sz="900" dirty="0"/>
                    </a:p>
                    <a:p>
                      <a:pPr algn="l" rtl="0" eaLnBrk="0">
                        <a:lnSpc>
                          <a:spcPct val="118000"/>
                        </a:lnSpc>
                      </a:pPr>
                      <a:endParaRPr lang="en-US" altLang="en-US" sz="400" dirty="0"/>
                    </a:p>
                    <a:p>
                      <a:pPr marL="241935" algn="l" rtl="0" eaLnBrk="0">
                        <a:lnSpc>
                          <a:spcPct val="97000"/>
                        </a:lnSpc>
                        <a:spcBef>
                          <a:spcPts val="5"/>
                        </a:spcBef>
                      </a:pPr>
                      <a:r>
                        <a:rPr sz="900" b="1" kern="0" spc="-10" dirty="0">
                          <a:solidFill>
                            <a:srgbClr val="262626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通过ISO</a:t>
                      </a:r>
                      <a:r>
                        <a:rPr sz="900" b="1" kern="0" spc="130" dirty="0">
                          <a:solidFill>
                            <a:srgbClr val="262626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900" b="1" kern="0" spc="-10" dirty="0">
                          <a:solidFill>
                            <a:srgbClr val="262626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14001:2015环境管理体系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70000"/>
                        </a:lnSpc>
                      </a:pPr>
                      <a:endParaRPr lang="en-US" altLang="en-US" sz="100" dirty="0"/>
                    </a:p>
                    <a:p>
                      <a:pPr marL="411480" algn="l" rtl="0" eaLnBrk="0">
                        <a:lnSpc>
                          <a:spcPct val="89000"/>
                        </a:lnSpc>
                        <a:spcBef>
                          <a:spcPts val="0"/>
                        </a:spcBef>
                      </a:pPr>
                      <a:r>
                        <a:rPr sz="900" b="1" kern="0" spc="-10" dirty="0">
                          <a:solidFill>
                            <a:srgbClr val="262626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通过中国环境标志产品认证（证书</a:t>
                      </a:r>
                      <a:r>
                        <a:rPr sz="900" b="1" kern="0" spc="-20" dirty="0">
                          <a:solidFill>
                            <a:srgbClr val="262626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编号：  CEC2020ELP0421897）</a:t>
                      </a:r>
                      <a:endParaRPr lang="en-US" altLang="en-US" sz="900" dirty="0"/>
                    </a:p>
                    <a:p>
                      <a:pPr marL="411480" algn="l" rtl="0" eaLnBrk="0">
                        <a:lnSpc>
                          <a:spcPts val="1620"/>
                        </a:lnSpc>
                      </a:pPr>
                      <a:r>
                        <a:rPr sz="900" b="1" kern="0" spc="-10" dirty="0">
                          <a:solidFill>
                            <a:srgbClr val="262626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荣获AAA级信用企业称号</a:t>
                      </a:r>
                      <a:endParaRPr lang="en-US" altLang="en-US" sz="900" dirty="0"/>
                    </a:p>
                    <a:p>
                      <a:pPr algn="l" rtl="0" eaLnBrk="0">
                        <a:lnSpc>
                          <a:spcPct val="109000"/>
                        </a:lnSpc>
                      </a:pPr>
                      <a:endParaRPr lang="en-US" altLang="en-US" sz="900" dirty="0"/>
                    </a:p>
                    <a:p>
                      <a:pPr algn="r" rtl="0" eaLnBrk="0">
                        <a:lnSpc>
                          <a:spcPct val="85000"/>
                        </a:lnSpc>
                      </a:pPr>
                      <a:r>
                        <a:rPr sz="1100" b="1" kern="0" spc="-10" dirty="0">
                          <a:solidFill>
                            <a:srgbClr val="A6A6A6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让 生</a:t>
                      </a:r>
                      <a:r>
                        <a:rPr sz="1100" b="1" kern="0" spc="70" dirty="0">
                          <a:solidFill>
                            <a:srgbClr val="A6A6A6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100" b="1" kern="0" spc="-10" dirty="0">
                          <a:solidFill>
                            <a:srgbClr val="A6A6A6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活</a:t>
                      </a:r>
                      <a:r>
                        <a:rPr sz="1100" b="1" kern="0" spc="60" dirty="0">
                          <a:solidFill>
                            <a:srgbClr val="A6A6A6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100" b="1" kern="0" spc="-10" dirty="0">
                          <a:solidFill>
                            <a:srgbClr val="A6A6A6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更</a:t>
                      </a:r>
                      <a:r>
                        <a:rPr sz="1100" b="1" kern="0" spc="70" dirty="0">
                          <a:solidFill>
                            <a:srgbClr val="A6A6A6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100" b="1" kern="0" spc="-10" dirty="0">
                          <a:solidFill>
                            <a:srgbClr val="A6A6A6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便</a:t>
                      </a:r>
                      <a:r>
                        <a:rPr sz="1100" b="1" kern="0" spc="50" dirty="0">
                          <a:solidFill>
                            <a:srgbClr val="A6A6A6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100" b="1" kern="0" spc="-10" dirty="0">
                          <a:solidFill>
                            <a:srgbClr val="A6A6A6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捷</a:t>
                      </a:r>
                      <a:r>
                        <a:rPr sz="1100" b="1" kern="0" spc="90" dirty="0">
                          <a:solidFill>
                            <a:srgbClr val="A6A6A6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100" b="1" kern="0" spc="-10" dirty="0">
                          <a:solidFill>
                            <a:srgbClr val="A6A6A6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、</a:t>
                      </a:r>
                      <a:r>
                        <a:rPr sz="1100" b="1" kern="0" spc="60" dirty="0">
                          <a:solidFill>
                            <a:srgbClr val="A6A6A6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100" b="1" kern="0" spc="-10" dirty="0">
                          <a:solidFill>
                            <a:srgbClr val="A6A6A6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环</a:t>
                      </a:r>
                      <a:r>
                        <a:rPr sz="1100" b="1" kern="0" spc="60" dirty="0">
                          <a:solidFill>
                            <a:srgbClr val="A6A6A6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100" b="1" kern="0" spc="-10" dirty="0">
                          <a:solidFill>
                            <a:srgbClr val="A6A6A6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保</a:t>
                      </a:r>
                      <a:endParaRPr lang="en-US" altLang="en-US" sz="11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28" name="textbox 128"/>
          <p:cNvSpPr/>
          <p:nvPr/>
        </p:nvSpPr>
        <p:spPr>
          <a:xfrm>
            <a:off x="5411380" y="4026687"/>
            <a:ext cx="1814829" cy="15995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3335" algn="l" rtl="0" eaLnBrk="0">
              <a:lnSpc>
                <a:spcPct val="97000"/>
              </a:lnSpc>
            </a:pPr>
            <a:r>
              <a:rPr sz="900" b="1" kern="0" spc="-10" dirty="0">
                <a:solidFill>
                  <a:srgbClr val="69C0E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荣获</a:t>
            </a:r>
            <a:endParaRPr lang="en-US" altLang="en-US" sz="900" dirty="0"/>
          </a:p>
          <a:p>
            <a:pPr marL="13335" algn="l" rtl="0" eaLnBrk="0">
              <a:lnSpc>
                <a:spcPct val="124000"/>
              </a:lnSpc>
              <a:spcBef>
                <a:spcPts val="570"/>
              </a:spcBef>
            </a:pPr>
            <a:r>
              <a:rPr sz="900" b="1" kern="0" spc="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福建省及厦门市“科技小巨</a:t>
            </a:r>
            <a:r>
              <a:rPr sz="900" b="1" kern="0" spc="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人领军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企业”称号</a:t>
            </a:r>
            <a:endParaRPr lang="en-US" altLang="en-US" sz="900" dirty="0"/>
          </a:p>
          <a:p>
            <a:pPr marL="13335" algn="l" rtl="0" eaLnBrk="0">
              <a:lnSpc>
                <a:spcPct val="97000"/>
              </a:lnSpc>
              <a:spcBef>
                <a:spcPts val="555"/>
              </a:spcBef>
            </a:pPr>
            <a:r>
              <a:rPr sz="9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福建省“专精特新中小企业”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称号</a:t>
            </a:r>
            <a:endParaRPr lang="en-US" altLang="en-US" sz="900" dirty="0"/>
          </a:p>
          <a:p>
            <a:pPr marL="13335" algn="l" rtl="0" eaLnBrk="0">
              <a:lnSpc>
                <a:spcPct val="97000"/>
              </a:lnSpc>
              <a:spcBef>
                <a:spcPts val="580"/>
              </a:spcBef>
            </a:pPr>
            <a:r>
              <a:rPr sz="900" b="1" kern="0" spc="-10" dirty="0">
                <a:solidFill>
                  <a:srgbClr val="69C0E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成为</a:t>
            </a:r>
            <a:endParaRPr lang="en-US" altLang="en-US" sz="900" dirty="0"/>
          </a:p>
          <a:p>
            <a:pPr algn="l" rtl="0" eaLnBrk="0">
              <a:lnSpc>
                <a:spcPct val="121000"/>
              </a:lnSpc>
            </a:pPr>
            <a:endParaRPr lang="en-US" altLang="en-US" sz="400" dirty="0"/>
          </a:p>
          <a:p>
            <a:pPr marL="12700" indent="-635" algn="l" rtl="0" eaLnBrk="0">
              <a:lnSpc>
                <a:spcPct val="132000"/>
              </a:lnSpc>
              <a:spcBef>
                <a:spcPts val="5"/>
              </a:spcBef>
            </a:pPr>
            <a:r>
              <a:rPr sz="9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厦门市新材料产业协会会员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单位       </a:t>
            </a:r>
            <a:r>
              <a:rPr sz="9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通过EICC电子行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业行为准则认证      </a:t>
            </a:r>
            <a:r>
              <a:rPr sz="9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通过知识产权管理体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系认证</a:t>
            </a:r>
            <a:endParaRPr lang="en-US" altLang="en-US" sz="900" dirty="0"/>
          </a:p>
        </p:txBody>
      </p:sp>
      <p:sp>
        <p:nvSpPr>
          <p:cNvPr id="130" name="textbox 130"/>
          <p:cNvSpPr/>
          <p:nvPr/>
        </p:nvSpPr>
        <p:spPr>
          <a:xfrm>
            <a:off x="6367309" y="989742"/>
            <a:ext cx="1950720" cy="118745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1000"/>
              </a:lnSpc>
            </a:pPr>
            <a:endParaRPr lang="en-US" altLang="en-US" sz="100" dirty="0"/>
          </a:p>
          <a:p>
            <a:pPr marL="13335" indent="10160" algn="l" rtl="0" eaLnBrk="0">
              <a:lnSpc>
                <a:spcPct val="133000"/>
              </a:lnSpc>
            </a:pPr>
            <a:r>
              <a:rPr sz="900" b="1" kern="0" spc="-10" dirty="0">
                <a:solidFill>
                  <a:srgbClr val="69C0E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自主研发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新一代榫卯结构全塑储物柜    </a:t>
            </a:r>
            <a:r>
              <a:rPr sz="900" b="1" kern="0" spc="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实现门板带防护软角</a:t>
            </a:r>
            <a:r>
              <a:rPr sz="900" b="1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b="1" kern="0" spc="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，高安全性系列</a:t>
            </a:r>
            <a:r>
              <a:rPr sz="9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储物柜诞生</a:t>
            </a:r>
            <a:endParaRPr lang="en-US" altLang="en-US" sz="900" dirty="0"/>
          </a:p>
          <a:p>
            <a:pPr marL="13335" indent="9525" algn="l" rtl="0" eaLnBrk="0">
              <a:lnSpc>
                <a:spcPct val="124000"/>
              </a:lnSpc>
              <a:spcBef>
                <a:spcPts val="565"/>
              </a:spcBef>
            </a:pPr>
            <a:r>
              <a:rPr sz="900" b="1" kern="0" spc="-10" dirty="0">
                <a:solidFill>
                  <a:srgbClr val="69C0E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自主研发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新一代智能塑料储物柜           </a:t>
            </a:r>
            <a:r>
              <a:rPr sz="900" b="1" kern="0" spc="-10" dirty="0">
                <a:solidFill>
                  <a:srgbClr val="69C0E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荣获</a:t>
            </a:r>
            <a:endParaRPr lang="en-US" altLang="en-US" sz="900" dirty="0"/>
          </a:p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2700" algn="l" rtl="0" eaLnBrk="0">
              <a:lnSpc>
                <a:spcPct val="97000"/>
              </a:lnSpc>
              <a:spcBef>
                <a:spcPts val="0"/>
              </a:spcBef>
            </a:pPr>
            <a:r>
              <a:rPr sz="9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厦门市“专精特新中小企业”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称号</a:t>
            </a:r>
            <a:endParaRPr lang="en-US" altLang="en-US" sz="900" dirty="0"/>
          </a:p>
        </p:txBody>
      </p:sp>
      <p:sp>
        <p:nvSpPr>
          <p:cNvPr id="132" name="textbox 132"/>
          <p:cNvSpPr/>
          <p:nvPr/>
        </p:nvSpPr>
        <p:spPr>
          <a:xfrm>
            <a:off x="8473261" y="1197762"/>
            <a:ext cx="1842770" cy="118745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9000"/>
              </a:lnSpc>
            </a:pP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美科科技（二期）</a:t>
            </a:r>
            <a:endParaRPr lang="en-US" altLang="en-US" sz="900" dirty="0"/>
          </a:p>
          <a:p>
            <a:pPr marL="12700" algn="l" rtl="0" eaLnBrk="0">
              <a:lnSpc>
                <a:spcPts val="1620"/>
              </a:lnSpc>
            </a:pP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暨托普拉厂房建设</a:t>
            </a:r>
            <a:endParaRPr lang="en-US" altLang="en-US" sz="900" dirty="0"/>
          </a:p>
          <a:p>
            <a:pPr marL="22860" algn="l" rtl="0" eaLnBrk="0">
              <a:lnSpc>
                <a:spcPct val="97000"/>
              </a:lnSpc>
              <a:spcBef>
                <a:spcPts val="665"/>
              </a:spcBef>
            </a:pPr>
            <a:r>
              <a:rPr sz="900" b="1" kern="0" spc="-10" dirty="0">
                <a:solidFill>
                  <a:srgbClr val="69C0E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自主研发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新一代全塑房屋</a:t>
            </a:r>
            <a:endParaRPr lang="en-US" altLang="en-US" sz="900" dirty="0"/>
          </a:p>
          <a:p>
            <a:pPr marL="12700" algn="l" rtl="0" eaLnBrk="0">
              <a:lnSpc>
                <a:spcPct val="125000"/>
              </a:lnSpc>
              <a:spcBef>
                <a:spcPts val="545"/>
              </a:spcBef>
            </a:pPr>
            <a:r>
              <a:rPr sz="900" b="1" kern="0" spc="5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诞生花园工具房、垃圾分类房等全</a:t>
            </a:r>
            <a:r>
              <a:rPr sz="900" b="1" kern="0" spc="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塑房屋系列产品</a:t>
            </a:r>
            <a:endParaRPr lang="en-US" altLang="en-US" sz="900" dirty="0"/>
          </a:p>
          <a:p>
            <a:pPr algn="l" rtl="0" eaLnBrk="0">
              <a:lnSpc>
                <a:spcPct val="118000"/>
              </a:lnSpc>
            </a:pPr>
            <a:endParaRPr lang="en-US" altLang="en-US" sz="400" dirty="0"/>
          </a:p>
          <a:p>
            <a:pPr marL="12700" algn="l" rtl="0" eaLnBrk="0">
              <a:lnSpc>
                <a:spcPct val="97000"/>
              </a:lnSpc>
              <a:spcBef>
                <a:spcPts val="5"/>
              </a:spcBef>
            </a:pP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导入目标绩效管理体系</a:t>
            </a:r>
            <a:endParaRPr lang="en-US" altLang="en-US" sz="900" dirty="0"/>
          </a:p>
        </p:txBody>
      </p:sp>
      <p:sp>
        <p:nvSpPr>
          <p:cNvPr id="134" name="textbox 134"/>
          <p:cNvSpPr/>
          <p:nvPr/>
        </p:nvSpPr>
        <p:spPr>
          <a:xfrm>
            <a:off x="10474744" y="1337716"/>
            <a:ext cx="1638935" cy="9810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3335" algn="l" rtl="0" eaLnBrk="0">
              <a:lnSpc>
                <a:spcPct val="97000"/>
              </a:lnSpc>
            </a:pPr>
            <a:r>
              <a:rPr sz="900" b="1" kern="0" spc="-10" dirty="0">
                <a:solidFill>
                  <a:srgbClr val="69C0E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荣获</a:t>
            </a:r>
            <a:endParaRPr lang="en-US" altLang="en-US" sz="900" dirty="0"/>
          </a:p>
          <a:p>
            <a:pPr marL="13970" indent="-1270" algn="l" rtl="0" eaLnBrk="0">
              <a:lnSpc>
                <a:spcPct val="123000"/>
              </a:lnSpc>
              <a:spcBef>
                <a:spcPts val="575"/>
              </a:spcBef>
            </a:pPr>
            <a:r>
              <a:rPr sz="9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省级“知识产权优势企业”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称号  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教育行业品牌企业称号</a:t>
            </a:r>
            <a:endParaRPr lang="en-US" altLang="en-US" sz="900" dirty="0"/>
          </a:p>
          <a:p>
            <a:pPr algn="l" rtl="0" eaLnBrk="0">
              <a:lnSpc>
                <a:spcPct val="121000"/>
              </a:lnSpc>
            </a:pPr>
            <a:endParaRPr lang="en-US" altLang="en-US" sz="400" dirty="0"/>
          </a:p>
          <a:p>
            <a:pPr marL="13970" indent="-635" algn="l" rtl="0" eaLnBrk="0">
              <a:lnSpc>
                <a:spcPct val="123000"/>
              </a:lnSpc>
              <a:spcBef>
                <a:spcPts val="0"/>
              </a:spcBef>
            </a:pPr>
            <a:r>
              <a:rPr sz="900" b="1" kern="0" spc="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美科科技暨托普拉营销中心·电</a:t>
            </a:r>
            <a:r>
              <a:rPr sz="900" b="1" kern="0" spc="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子城业务分部投入使用</a:t>
            </a:r>
            <a:endParaRPr lang="en-US" altLang="en-US" sz="900" dirty="0"/>
          </a:p>
        </p:txBody>
      </p:sp>
      <p:sp>
        <p:nvSpPr>
          <p:cNvPr id="136" name="textbox 136"/>
          <p:cNvSpPr/>
          <p:nvPr/>
        </p:nvSpPr>
        <p:spPr>
          <a:xfrm>
            <a:off x="350470" y="1278026"/>
            <a:ext cx="1628775" cy="98234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lang="en-US" altLang="en-US" sz="100" dirty="0"/>
          </a:p>
          <a:p>
            <a:pPr marL="15875" algn="l" rtl="0" eaLnBrk="0">
              <a:lnSpc>
                <a:spcPct val="98000"/>
              </a:lnSpc>
            </a:pP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掌握柜子注塑成型工艺</a:t>
            </a:r>
            <a:endParaRPr lang="en-US" altLang="en-US" sz="900" dirty="0"/>
          </a:p>
          <a:p>
            <a:pPr marL="23495" algn="l" rtl="0" eaLnBrk="0">
              <a:lnSpc>
                <a:spcPct val="97000"/>
              </a:lnSpc>
              <a:spcBef>
                <a:spcPts val="570"/>
              </a:spcBef>
            </a:pPr>
            <a:r>
              <a:rPr sz="900" b="1" kern="0" spc="-30" dirty="0">
                <a:solidFill>
                  <a:srgbClr val="69C0E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自主研发</a:t>
            </a:r>
            <a:endParaRPr lang="en-US" altLang="en-US" sz="900" dirty="0"/>
          </a:p>
          <a:p>
            <a:pPr marL="13970" indent="-1905" algn="l" rtl="0" eaLnBrk="0">
              <a:lnSpc>
                <a:spcPct val="124000"/>
              </a:lnSpc>
              <a:spcBef>
                <a:spcPts val="560"/>
              </a:spcBef>
            </a:pPr>
            <a:r>
              <a:rPr sz="9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第一代榫卯结构ABS塑料储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物柜 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实现整柜无螺丝安装</a:t>
            </a:r>
            <a:endParaRPr lang="en-US" altLang="en-US" sz="900" dirty="0"/>
          </a:p>
          <a:p>
            <a:pPr algn="l" rtl="0" eaLnBrk="0">
              <a:lnSpc>
                <a:spcPct val="120000"/>
              </a:lnSpc>
            </a:pPr>
            <a:endParaRPr lang="en-US" altLang="en-US" sz="400" dirty="0"/>
          </a:p>
          <a:p>
            <a:pPr marL="13970" algn="l" rtl="0" eaLnBrk="0">
              <a:lnSpc>
                <a:spcPct val="97000"/>
              </a:lnSpc>
            </a:pP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诞生T-382系列产品</a:t>
            </a:r>
            <a:endParaRPr lang="en-US" altLang="en-US" sz="900" dirty="0"/>
          </a:p>
        </p:txBody>
      </p:sp>
      <p:sp>
        <p:nvSpPr>
          <p:cNvPr id="138" name="textbox 138"/>
          <p:cNvSpPr/>
          <p:nvPr/>
        </p:nvSpPr>
        <p:spPr>
          <a:xfrm>
            <a:off x="10582973" y="4234205"/>
            <a:ext cx="1252855" cy="118808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5000"/>
              </a:lnSpc>
            </a:pPr>
            <a:endParaRPr lang="en-US" altLang="en-US" sz="100" dirty="0"/>
          </a:p>
          <a:p>
            <a:pPr marL="13335" indent="1270" algn="l" rtl="0" eaLnBrk="0">
              <a:lnSpc>
                <a:spcPct val="133000"/>
              </a:lnSpc>
            </a:pP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掌握柜子吹塑成型工艺</a:t>
            </a:r>
            <a:r>
              <a:rPr sz="900" b="1" kern="0" spc="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sz="900" b="1" kern="0" spc="6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自主研发新一代吹塑成</a:t>
            </a:r>
            <a:r>
              <a:rPr sz="900" b="1" kern="0" spc="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型HDPE塑料储物柜</a:t>
            </a:r>
            <a:endParaRPr lang="en-US" altLang="en-US" sz="900" dirty="0"/>
          </a:p>
          <a:p>
            <a:pPr marL="12700" algn="l" rtl="0" eaLnBrk="0">
              <a:lnSpc>
                <a:spcPct val="124000"/>
              </a:lnSpc>
              <a:spcBef>
                <a:spcPts val="555"/>
              </a:spcBef>
            </a:pPr>
            <a:r>
              <a:rPr sz="900" b="1" kern="0" spc="6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诞生家居多功能储物柜</a:t>
            </a:r>
            <a:r>
              <a:rPr sz="900" b="1" kern="0" spc="4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TPL-B900系列</a:t>
            </a:r>
            <a:endParaRPr lang="en-US" altLang="en-US" sz="900" dirty="0"/>
          </a:p>
          <a:p>
            <a:pPr algn="l" rtl="0" eaLnBrk="0">
              <a:lnSpc>
                <a:spcPct val="119000"/>
              </a:lnSpc>
            </a:pPr>
            <a:endParaRPr lang="en-US" altLang="en-US" sz="400" dirty="0"/>
          </a:p>
          <a:p>
            <a:pPr marL="12700" algn="l" rtl="0" eaLnBrk="0">
              <a:lnSpc>
                <a:spcPct val="97000"/>
              </a:lnSpc>
              <a:spcBef>
                <a:spcPts val="0"/>
              </a:spcBef>
            </a:pP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导入薪酬管理体系</a:t>
            </a:r>
            <a:endParaRPr lang="en-US" altLang="en-US" sz="900" dirty="0"/>
          </a:p>
        </p:txBody>
      </p:sp>
      <p:pic>
        <p:nvPicPr>
          <p:cNvPr id="140" name="picture 1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27598" y="734568"/>
            <a:ext cx="2682513" cy="233013"/>
          </a:xfrm>
          <a:prstGeom prst="rect">
            <a:avLst/>
          </a:prstGeom>
        </p:spPr>
      </p:pic>
      <p:sp>
        <p:nvSpPr>
          <p:cNvPr id="142" name="textbox 142"/>
          <p:cNvSpPr/>
          <p:nvPr/>
        </p:nvSpPr>
        <p:spPr>
          <a:xfrm>
            <a:off x="923493" y="293979"/>
            <a:ext cx="2700654" cy="55753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36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</a:t>
            </a:r>
            <a:r>
              <a:rPr sz="3600" b="1" kern="0" spc="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6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展</a:t>
            </a:r>
            <a:r>
              <a:rPr sz="3600" b="1" kern="0" spc="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6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历</a:t>
            </a:r>
            <a:r>
              <a:rPr sz="3600" b="1" kern="0" spc="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6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程</a:t>
            </a:r>
            <a:endParaRPr lang="en-US" altLang="en-US" sz="3600" dirty="0"/>
          </a:p>
        </p:txBody>
      </p:sp>
      <p:sp>
        <p:nvSpPr>
          <p:cNvPr id="144" name="textbox 144"/>
          <p:cNvSpPr/>
          <p:nvPr/>
        </p:nvSpPr>
        <p:spPr>
          <a:xfrm>
            <a:off x="2412580" y="1441602"/>
            <a:ext cx="1646554" cy="77660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24130" algn="l" rtl="0" eaLnBrk="0">
              <a:lnSpc>
                <a:spcPct val="97000"/>
              </a:lnSpc>
            </a:pPr>
            <a:r>
              <a:rPr sz="900" b="1" kern="0" spc="-30" dirty="0">
                <a:solidFill>
                  <a:srgbClr val="69C0E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自主研发</a:t>
            </a:r>
            <a:endParaRPr lang="en-US" altLang="en-US" sz="900" dirty="0"/>
          </a:p>
          <a:p>
            <a:pPr marL="12700" algn="l" rtl="0" eaLnBrk="0">
              <a:lnSpc>
                <a:spcPct val="97000"/>
              </a:lnSpc>
              <a:spcBef>
                <a:spcPts val="570"/>
              </a:spcBef>
            </a:pP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新一代全塑移动卫生间</a:t>
            </a:r>
            <a:endParaRPr lang="en-US" altLang="en-US" sz="900" dirty="0"/>
          </a:p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3335" algn="l" rtl="0" eaLnBrk="0">
              <a:lnSpc>
                <a:spcPct val="124000"/>
              </a:lnSpc>
              <a:spcBef>
                <a:spcPts val="0"/>
              </a:spcBef>
            </a:pPr>
            <a:r>
              <a:rPr sz="900" b="1" kern="0" spc="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诞生蹲式、坐式移动卫生间系列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环卫产品</a:t>
            </a:r>
            <a:endParaRPr lang="en-US" altLang="en-US" sz="900" dirty="0"/>
          </a:p>
        </p:txBody>
      </p:sp>
      <p:sp>
        <p:nvSpPr>
          <p:cNvPr id="146" name="textbox 146"/>
          <p:cNvSpPr/>
          <p:nvPr/>
        </p:nvSpPr>
        <p:spPr>
          <a:xfrm>
            <a:off x="4413072" y="1523650"/>
            <a:ext cx="1395730" cy="77660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37000"/>
              </a:lnSpc>
            </a:pPr>
            <a:r>
              <a:rPr sz="9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全面推行“精益生产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”管理</a:t>
            </a:r>
            <a:r>
              <a:rPr sz="9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荣获国家高新技术企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业称号</a:t>
            </a:r>
            <a:r>
              <a:rPr sz="9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9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通过OHSAS180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01:2007</a:t>
            </a:r>
            <a:r>
              <a:rPr sz="9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职业健康安全管理体系</a:t>
            </a:r>
            <a:endParaRPr lang="en-US" altLang="en-US" sz="900" dirty="0"/>
          </a:p>
        </p:txBody>
      </p:sp>
      <p:sp>
        <p:nvSpPr>
          <p:cNvPr id="148" name="textbox 148"/>
          <p:cNvSpPr/>
          <p:nvPr/>
        </p:nvSpPr>
        <p:spPr>
          <a:xfrm>
            <a:off x="7515681" y="4130071"/>
            <a:ext cx="1605914" cy="5715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lang="en-US" altLang="en-US" sz="100" dirty="0"/>
          </a:p>
          <a:p>
            <a:pPr marL="14605" algn="l" rtl="0" eaLnBrk="0">
              <a:lnSpc>
                <a:spcPct val="98000"/>
              </a:lnSpc>
            </a:pP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掌握柜体一体注塑成型工艺</a:t>
            </a:r>
            <a:endParaRPr lang="en-US" altLang="en-US" sz="900" dirty="0"/>
          </a:p>
          <a:p>
            <a:pPr marL="22860" algn="l" rtl="0" eaLnBrk="0">
              <a:lnSpc>
                <a:spcPct val="97000"/>
              </a:lnSpc>
              <a:spcBef>
                <a:spcPts val="570"/>
              </a:spcBef>
            </a:pPr>
            <a:r>
              <a:rPr sz="900" b="1" kern="0" spc="-30" dirty="0">
                <a:solidFill>
                  <a:srgbClr val="69C0E2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自主研发</a:t>
            </a:r>
            <a:endParaRPr lang="en-US" altLang="en-US" sz="900" dirty="0"/>
          </a:p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2700" algn="l" rtl="0" eaLnBrk="0">
              <a:lnSpc>
                <a:spcPct val="98000"/>
              </a:lnSpc>
              <a:spcBef>
                <a:spcPts val="0"/>
              </a:spcBef>
            </a:pPr>
            <a:r>
              <a:rPr sz="900" b="1" kern="0" spc="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注塑一体成型HDPE塑料</a:t>
            </a: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储物柜</a:t>
            </a:r>
            <a:endParaRPr lang="en-US" altLang="en-US" sz="900" dirty="0"/>
          </a:p>
        </p:txBody>
      </p:sp>
      <p:pic>
        <p:nvPicPr>
          <p:cNvPr id="150" name="picture 1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pic>
        <p:nvPicPr>
          <p:cNvPr id="152" name="picture 1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0" y="0"/>
            <a:ext cx="596671" cy="1185545"/>
          </a:xfrm>
          <a:prstGeom prst="rect">
            <a:avLst/>
          </a:prstGeom>
        </p:spPr>
      </p:pic>
      <p:sp>
        <p:nvSpPr>
          <p:cNvPr id="154" name="textbox 154"/>
          <p:cNvSpPr/>
          <p:nvPr/>
        </p:nvSpPr>
        <p:spPr>
          <a:xfrm>
            <a:off x="3401657" y="4234205"/>
            <a:ext cx="1167764" cy="3651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拥有滚塑成型生产线</a:t>
            </a:r>
            <a:endParaRPr lang="en-US" altLang="en-US" sz="900" dirty="0"/>
          </a:p>
          <a:p>
            <a:pPr algn="l" rtl="0" eaLnBrk="0">
              <a:lnSpc>
                <a:spcPct val="117000"/>
              </a:lnSpc>
            </a:pPr>
            <a:endParaRPr lang="en-US" altLang="en-US" sz="400" dirty="0"/>
          </a:p>
          <a:p>
            <a:pPr marL="14605" algn="l" rtl="0" eaLnBrk="0">
              <a:lnSpc>
                <a:spcPct val="98000"/>
              </a:lnSpc>
              <a:spcBef>
                <a:spcPts val="0"/>
              </a:spcBef>
            </a:pP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掌握柜子滚塑成型工艺</a:t>
            </a:r>
            <a:endParaRPr lang="en-US" altLang="en-US" sz="900" dirty="0"/>
          </a:p>
        </p:txBody>
      </p:sp>
      <p:sp>
        <p:nvSpPr>
          <p:cNvPr id="156" name="textbox 156"/>
          <p:cNvSpPr/>
          <p:nvPr/>
        </p:nvSpPr>
        <p:spPr>
          <a:xfrm>
            <a:off x="10579175" y="3267354"/>
            <a:ext cx="1167130" cy="36449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5000"/>
              </a:lnSpc>
            </a:pP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美科科技（二期）</a:t>
            </a:r>
            <a:endParaRPr lang="en-US" altLang="en-US" sz="900" dirty="0"/>
          </a:p>
          <a:p>
            <a:pPr algn="l" rtl="0" eaLnBrk="0">
              <a:lnSpc>
                <a:spcPct val="100000"/>
              </a:lnSpc>
            </a:pPr>
            <a:endParaRPr lang="en-US" altLang="en-US" sz="500" dirty="0"/>
          </a:p>
          <a:p>
            <a:pPr marL="12700" algn="l" rtl="0" eaLnBrk="0">
              <a:lnSpc>
                <a:spcPct val="97000"/>
              </a:lnSpc>
            </a:pPr>
            <a:r>
              <a:rPr sz="900" b="1" kern="0" spc="-1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暨托普拉新厂投入使用</a:t>
            </a:r>
            <a:endParaRPr lang="en-US" altLang="en-US" sz="9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" name="picture 13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graphicFrame>
        <p:nvGraphicFramePr>
          <p:cNvPr id="1394" name="table 1394"/>
          <p:cNvGraphicFramePr>
            <a:graphicFrameLocks noGrp="1"/>
          </p:cNvGraphicFramePr>
          <p:nvPr/>
        </p:nvGraphicFramePr>
        <p:xfrm>
          <a:off x="328929" y="1308861"/>
          <a:ext cx="11533504" cy="5218429"/>
        </p:xfrm>
        <a:graphic>
          <a:graphicData uri="http://schemas.openxmlformats.org/drawingml/2006/table">
            <a:tbl>
              <a:tblPr/>
              <a:tblGrid>
                <a:gridCol w="11533504"/>
              </a:tblGrid>
              <a:tr h="520572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396" name="picture 13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01396" y="1818132"/>
            <a:ext cx="11209019" cy="4180332"/>
          </a:xfrm>
          <a:prstGeom prst="rect">
            <a:avLst/>
          </a:prstGeom>
        </p:spPr>
      </p:pic>
      <p:sp>
        <p:nvSpPr>
          <p:cNvPr id="1398" name="textbox 1398"/>
          <p:cNvSpPr/>
          <p:nvPr/>
        </p:nvSpPr>
        <p:spPr>
          <a:xfrm>
            <a:off x="666909" y="424986"/>
            <a:ext cx="4048125" cy="49974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2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3200" b="1" kern="0" spc="-12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</a:t>
            </a:r>
            <a:r>
              <a:rPr sz="3200" b="1" kern="0" spc="11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12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塑</a:t>
            </a:r>
            <a:r>
              <a:rPr sz="3200" b="1" kern="0" spc="10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12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房</a:t>
            </a:r>
            <a:r>
              <a:rPr sz="3200" b="1" kern="0" spc="10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11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屋</a:t>
            </a:r>
            <a:r>
              <a:rPr sz="3200" b="1" kern="0" spc="19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11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3200" b="1" kern="0" spc="22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11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3200" b="1" kern="0" spc="10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8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跨</a:t>
            </a:r>
            <a:endParaRPr lang="en-US" altLang="en-US" sz="3200" dirty="0"/>
          </a:p>
        </p:txBody>
      </p:sp>
      <p:pic>
        <p:nvPicPr>
          <p:cNvPr id="1400" name="picture 14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pic>
        <p:nvPicPr>
          <p:cNvPr id="1402" name="picture 14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0" y="0"/>
            <a:ext cx="596671" cy="1185545"/>
          </a:xfrm>
          <a:prstGeom prst="rect">
            <a:avLst/>
          </a:prstGeom>
        </p:spPr>
      </p:pic>
      <p:sp>
        <p:nvSpPr>
          <p:cNvPr id="1404" name="textbox 1404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6" name="picture 14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graphicFrame>
        <p:nvGraphicFramePr>
          <p:cNvPr id="1408" name="table 1408"/>
          <p:cNvGraphicFramePr>
            <a:graphicFrameLocks noGrp="1"/>
          </p:cNvGraphicFramePr>
          <p:nvPr/>
        </p:nvGraphicFramePr>
        <p:xfrm>
          <a:off x="328929" y="1308861"/>
          <a:ext cx="11533505" cy="5218429"/>
        </p:xfrm>
        <a:graphic>
          <a:graphicData uri="http://schemas.openxmlformats.org/drawingml/2006/table">
            <a:tbl>
              <a:tblPr/>
              <a:tblGrid>
                <a:gridCol w="5797550"/>
                <a:gridCol w="5735954"/>
              </a:tblGrid>
              <a:tr h="521842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410" name="picture 14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190488" y="1924812"/>
            <a:ext cx="5419344" cy="3986783"/>
          </a:xfrm>
          <a:prstGeom prst="rect">
            <a:avLst/>
          </a:prstGeom>
        </p:spPr>
      </p:pic>
      <p:pic>
        <p:nvPicPr>
          <p:cNvPr id="1412" name="picture 14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43127" y="1828800"/>
            <a:ext cx="5419343" cy="3986783"/>
          </a:xfrm>
          <a:prstGeom prst="rect">
            <a:avLst/>
          </a:prstGeom>
        </p:spPr>
      </p:pic>
      <p:sp>
        <p:nvSpPr>
          <p:cNvPr id="1414" name="textbox 1414"/>
          <p:cNvSpPr/>
          <p:nvPr/>
        </p:nvSpPr>
        <p:spPr>
          <a:xfrm>
            <a:off x="666909" y="424986"/>
            <a:ext cx="4048125" cy="49974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2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3200" b="1" kern="0" spc="-10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</a:t>
            </a:r>
            <a:r>
              <a:rPr sz="3200" b="1" kern="0" spc="11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9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塑</a:t>
            </a:r>
            <a:r>
              <a:rPr sz="3200" b="1" kern="0" spc="9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9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房</a:t>
            </a:r>
            <a:r>
              <a:rPr sz="3200" b="1" kern="0" spc="10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9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屋</a:t>
            </a:r>
            <a:r>
              <a:rPr sz="3200" b="1" kern="0" spc="19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9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3200" b="1" kern="0" spc="16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9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sz="3200" b="1" kern="0" spc="10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8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跨</a:t>
            </a:r>
            <a:endParaRPr lang="en-US" altLang="en-US" sz="3200" dirty="0"/>
          </a:p>
        </p:txBody>
      </p:sp>
      <p:pic>
        <p:nvPicPr>
          <p:cNvPr id="1416" name="picture 14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pic>
        <p:nvPicPr>
          <p:cNvPr id="1418" name="picture 14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0" y="0"/>
            <a:ext cx="596671" cy="1185545"/>
          </a:xfrm>
          <a:prstGeom prst="rect">
            <a:avLst/>
          </a:prstGeom>
        </p:spPr>
      </p:pic>
      <p:sp>
        <p:nvSpPr>
          <p:cNvPr id="1420" name="textbox 1420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2" name="picture 14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graphicFrame>
        <p:nvGraphicFramePr>
          <p:cNvPr id="1424" name="table 1424"/>
          <p:cNvGraphicFramePr>
            <a:graphicFrameLocks noGrp="1"/>
          </p:cNvGraphicFramePr>
          <p:nvPr/>
        </p:nvGraphicFramePr>
        <p:xfrm>
          <a:off x="328929" y="1308861"/>
          <a:ext cx="11533504" cy="5218429"/>
        </p:xfrm>
        <a:graphic>
          <a:graphicData uri="http://schemas.openxmlformats.org/drawingml/2006/table">
            <a:tbl>
              <a:tblPr/>
              <a:tblGrid>
                <a:gridCol w="11533504"/>
              </a:tblGrid>
              <a:tr h="520572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426" name="picture 14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15696" y="1837943"/>
            <a:ext cx="10960608" cy="4079748"/>
          </a:xfrm>
          <a:prstGeom prst="rect">
            <a:avLst/>
          </a:prstGeom>
        </p:spPr>
      </p:pic>
      <p:sp>
        <p:nvSpPr>
          <p:cNvPr id="1428" name="textbox 1428"/>
          <p:cNvSpPr/>
          <p:nvPr/>
        </p:nvSpPr>
        <p:spPr>
          <a:xfrm>
            <a:off x="666909" y="424986"/>
            <a:ext cx="4048125" cy="49974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2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3200" b="1" kern="0" spc="-11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</a:t>
            </a:r>
            <a:r>
              <a:rPr sz="3200" b="1" kern="0" spc="10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11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塑</a:t>
            </a:r>
            <a:r>
              <a:rPr sz="3200" b="1" kern="0" spc="10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10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房</a:t>
            </a:r>
            <a:r>
              <a:rPr sz="3200" b="1" kern="0" spc="9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10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屋</a:t>
            </a:r>
            <a:r>
              <a:rPr sz="3200" b="1" kern="0" spc="20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10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3200" b="1" kern="0" spc="19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10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sz="3200" b="1" kern="0" spc="10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8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跨</a:t>
            </a:r>
            <a:endParaRPr lang="en-US" altLang="en-US" sz="3200" dirty="0"/>
          </a:p>
        </p:txBody>
      </p:sp>
      <p:pic>
        <p:nvPicPr>
          <p:cNvPr id="1430" name="picture 14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pic>
        <p:nvPicPr>
          <p:cNvPr id="1432" name="picture 14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0" y="0"/>
            <a:ext cx="596671" cy="1185545"/>
          </a:xfrm>
          <a:prstGeom prst="rect">
            <a:avLst/>
          </a:prstGeom>
        </p:spPr>
      </p:pic>
      <p:sp>
        <p:nvSpPr>
          <p:cNvPr id="1434" name="textbox 1434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6" name="picture 14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graphicFrame>
        <p:nvGraphicFramePr>
          <p:cNvPr id="1438" name="table 1438"/>
          <p:cNvGraphicFramePr>
            <a:graphicFrameLocks noGrp="1"/>
          </p:cNvGraphicFramePr>
          <p:nvPr/>
        </p:nvGraphicFramePr>
        <p:xfrm>
          <a:off x="328929" y="1308861"/>
          <a:ext cx="11533504" cy="5218429"/>
        </p:xfrm>
        <a:graphic>
          <a:graphicData uri="http://schemas.openxmlformats.org/drawingml/2006/table">
            <a:tbl>
              <a:tblPr/>
              <a:tblGrid>
                <a:gridCol w="11533504"/>
              </a:tblGrid>
              <a:tr h="520572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440" name="picture 14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64463" y="1866900"/>
            <a:ext cx="11027664" cy="4038600"/>
          </a:xfrm>
          <a:prstGeom prst="rect">
            <a:avLst/>
          </a:prstGeom>
        </p:spPr>
      </p:pic>
      <p:sp>
        <p:nvSpPr>
          <p:cNvPr id="1442" name="textbox 1442"/>
          <p:cNvSpPr/>
          <p:nvPr/>
        </p:nvSpPr>
        <p:spPr>
          <a:xfrm>
            <a:off x="666909" y="424986"/>
            <a:ext cx="4048125" cy="49974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2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3200" b="1" kern="0" spc="-7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</a:t>
            </a:r>
            <a:r>
              <a:rPr sz="3200" b="1" kern="0" spc="9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7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塑</a:t>
            </a:r>
            <a:r>
              <a:rPr sz="3200" b="1" kern="0" spc="10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7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房</a:t>
            </a:r>
            <a:r>
              <a:rPr sz="3200" b="1" kern="0" spc="10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7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屋</a:t>
            </a:r>
            <a:r>
              <a:rPr sz="3200" b="1" kern="0" spc="19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7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3200" b="1" kern="0" spc="10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7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sz="3200" b="1" kern="0" spc="10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7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跨</a:t>
            </a:r>
            <a:endParaRPr lang="en-US" altLang="en-US" sz="3200" dirty="0"/>
          </a:p>
        </p:txBody>
      </p:sp>
      <p:pic>
        <p:nvPicPr>
          <p:cNvPr id="1444" name="picture 14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pic>
        <p:nvPicPr>
          <p:cNvPr id="1446" name="picture 14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0" y="0"/>
            <a:ext cx="596671" cy="1185545"/>
          </a:xfrm>
          <a:prstGeom prst="rect">
            <a:avLst/>
          </a:prstGeom>
        </p:spPr>
      </p:pic>
      <p:sp>
        <p:nvSpPr>
          <p:cNvPr id="1448" name="textbox 1448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0" name="picture 14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sp>
        <p:nvSpPr>
          <p:cNvPr id="1452" name="textbox 1452"/>
          <p:cNvSpPr/>
          <p:nvPr/>
        </p:nvSpPr>
        <p:spPr>
          <a:xfrm>
            <a:off x="4407408" y="1100328"/>
            <a:ext cx="563880" cy="1687195"/>
          </a:xfrm>
          <a:prstGeom prst="rect">
            <a:avLst/>
          </a:prstGeom>
          <a:solidFill>
            <a:srgbClr val="FFFFFF">
              <a:alpha val="43921"/>
            </a:srgbClr>
          </a:solidFill>
        </p:spPr>
        <p:txBody>
          <a:bodyPr vert="eaVert" wrap="square" lIns="0" tIns="0" rIns="0" bIns="0"/>
          <a:lstStyle/>
          <a:p>
            <a:pPr algn="l" rtl="0" eaLnBrk="0">
              <a:lnSpc>
                <a:spcPct val="158000"/>
              </a:lnSpc>
            </a:pPr>
            <a:endParaRPr lang="en-US" altLang="en-US" sz="1000" dirty="0"/>
          </a:p>
          <a:p>
            <a:pPr marL="222250" algn="l" rtl="0" eaLnBrk="0">
              <a:lnSpc>
                <a:spcPct val="90000"/>
              </a:lnSpc>
              <a:spcBef>
                <a:spcPts val="5"/>
              </a:spcBef>
            </a:pPr>
            <a:r>
              <a:rPr sz="1400" b="1" kern="0" spc="9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校</a:t>
            </a:r>
            <a:r>
              <a:rPr sz="1400" b="1" kern="0" spc="27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9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园</a:t>
            </a:r>
            <a:r>
              <a:rPr sz="1400" b="1" kern="0" spc="26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9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收</a:t>
            </a:r>
            <a:r>
              <a:rPr sz="1400" b="1" kern="0" spc="26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9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纳</a:t>
            </a:r>
            <a:r>
              <a:rPr sz="1400" b="1" kern="0" spc="27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9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房</a:t>
            </a:r>
            <a:endParaRPr lang="en-US" altLang="en-US" sz="1400" dirty="0"/>
          </a:p>
        </p:txBody>
      </p:sp>
      <p:pic>
        <p:nvPicPr>
          <p:cNvPr id="1454" name="picture 14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779263" y="1103376"/>
            <a:ext cx="3015996" cy="1696211"/>
          </a:xfrm>
          <a:prstGeom prst="rect">
            <a:avLst/>
          </a:prstGeom>
        </p:spPr>
      </p:pic>
      <p:sp>
        <p:nvSpPr>
          <p:cNvPr id="1456" name="textbox 1456"/>
          <p:cNvSpPr/>
          <p:nvPr/>
        </p:nvSpPr>
        <p:spPr>
          <a:xfrm>
            <a:off x="4407408" y="2918459"/>
            <a:ext cx="563880" cy="1689100"/>
          </a:xfrm>
          <a:prstGeom prst="rect">
            <a:avLst/>
          </a:prstGeom>
          <a:solidFill>
            <a:srgbClr val="FFFFFF">
              <a:alpha val="43921"/>
            </a:srgbClr>
          </a:solidFill>
        </p:spPr>
        <p:txBody>
          <a:bodyPr vert="eaVert" wrap="square" lIns="0" tIns="0" rIns="0" bIns="0"/>
          <a:lstStyle/>
          <a:p>
            <a:pPr algn="l" rtl="0" eaLnBrk="0">
              <a:lnSpc>
                <a:spcPct val="171000"/>
              </a:lnSpc>
            </a:pPr>
            <a:endParaRPr lang="en-US" altLang="en-US" sz="1000" dirty="0"/>
          </a:p>
          <a:p>
            <a:pPr algn="l" rtl="0" eaLnBrk="0">
              <a:lnSpc>
                <a:spcPct val="7000"/>
              </a:lnSpc>
            </a:pPr>
            <a:endParaRPr lang="en-US" altLang="en-US" sz="100" dirty="0"/>
          </a:p>
          <a:p>
            <a:pPr marL="234950" algn="l" rtl="0" eaLnBrk="0">
              <a:lnSpc>
                <a:spcPct val="90000"/>
              </a:lnSpc>
            </a:pPr>
            <a:r>
              <a:rPr sz="1400" b="1" kern="0" spc="9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户</a:t>
            </a:r>
            <a:r>
              <a:rPr sz="1400" b="1" kern="0" spc="5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400" b="1" kern="0" spc="9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外</a:t>
            </a:r>
            <a:r>
              <a:rPr sz="1400" b="1" kern="0" spc="5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400" b="1" kern="0" spc="9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仓</a:t>
            </a:r>
            <a:r>
              <a:rPr sz="1400" b="1" kern="0" spc="6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400" b="1" kern="0" spc="9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库</a:t>
            </a:r>
            <a:endParaRPr lang="en-US" altLang="en-US" sz="1400" dirty="0"/>
          </a:p>
        </p:txBody>
      </p:sp>
      <p:pic>
        <p:nvPicPr>
          <p:cNvPr id="1458" name="picture 14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779263" y="2919984"/>
            <a:ext cx="3015996" cy="1696211"/>
          </a:xfrm>
          <a:prstGeom prst="rect">
            <a:avLst/>
          </a:prstGeom>
        </p:spPr>
      </p:pic>
      <p:sp>
        <p:nvSpPr>
          <p:cNvPr id="1460" name="textbox 1460"/>
          <p:cNvSpPr/>
          <p:nvPr/>
        </p:nvSpPr>
        <p:spPr>
          <a:xfrm>
            <a:off x="8284464" y="2918459"/>
            <a:ext cx="564515" cy="1689100"/>
          </a:xfrm>
          <a:prstGeom prst="rect">
            <a:avLst/>
          </a:prstGeom>
          <a:solidFill>
            <a:srgbClr val="FFFFFF">
              <a:alpha val="43137"/>
            </a:srgbClr>
          </a:solidFill>
        </p:spPr>
        <p:txBody>
          <a:bodyPr vert="eaVert" wrap="square" lIns="0" tIns="0" rIns="0" bIns="0"/>
          <a:lstStyle/>
          <a:p>
            <a:pPr algn="l" rtl="0" eaLnBrk="0">
              <a:lnSpc>
                <a:spcPct val="163000"/>
              </a:lnSpc>
            </a:pPr>
            <a:endParaRPr lang="en-US" altLang="en-US" sz="1000" dirty="0"/>
          </a:p>
          <a:p>
            <a:pPr marL="252730" algn="l" rtl="0" eaLnBrk="0">
              <a:lnSpc>
                <a:spcPct val="90000"/>
              </a:lnSpc>
              <a:spcBef>
                <a:spcPts val="5"/>
              </a:spcBef>
            </a:pPr>
            <a:r>
              <a:rPr sz="1400" b="1" kern="0" spc="7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简   易</a:t>
            </a:r>
            <a:r>
              <a:rPr sz="1400" b="1" kern="0" spc="5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400" b="1" kern="0" spc="7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住</a:t>
            </a:r>
            <a:r>
              <a:rPr sz="1400" b="1" kern="0" spc="4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1400" b="1" kern="0" spc="7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宅</a:t>
            </a:r>
            <a:endParaRPr lang="en-US" altLang="en-US" sz="1400" dirty="0"/>
          </a:p>
        </p:txBody>
      </p:sp>
      <p:pic>
        <p:nvPicPr>
          <p:cNvPr id="1462" name="picture 14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8674607" y="2919984"/>
            <a:ext cx="3014471" cy="1696211"/>
          </a:xfrm>
          <a:prstGeom prst="rect">
            <a:avLst/>
          </a:prstGeom>
        </p:spPr>
      </p:pic>
      <p:sp>
        <p:nvSpPr>
          <p:cNvPr id="1464" name="textbox 1464"/>
          <p:cNvSpPr/>
          <p:nvPr/>
        </p:nvSpPr>
        <p:spPr>
          <a:xfrm>
            <a:off x="8284464" y="1100328"/>
            <a:ext cx="564515" cy="1687195"/>
          </a:xfrm>
          <a:prstGeom prst="rect">
            <a:avLst/>
          </a:prstGeom>
          <a:solidFill>
            <a:srgbClr val="FFFFFF">
              <a:alpha val="41176"/>
            </a:srgbClr>
          </a:solidFill>
        </p:spPr>
        <p:txBody>
          <a:bodyPr vert="eaVert" wrap="square" lIns="0" tIns="0" rIns="0" bIns="0"/>
          <a:lstStyle/>
          <a:p>
            <a:pPr algn="l" rtl="0" eaLnBrk="0">
              <a:lnSpc>
                <a:spcPct val="177000"/>
              </a:lnSpc>
            </a:pPr>
            <a:endParaRPr lang="en-US" altLang="en-US" sz="1000" dirty="0"/>
          </a:p>
          <a:p>
            <a:pPr marL="222250" algn="l" rtl="0" eaLnBrk="0">
              <a:lnSpc>
                <a:spcPct val="90000"/>
              </a:lnSpc>
              <a:spcBef>
                <a:spcPts val="0"/>
              </a:spcBef>
            </a:pPr>
            <a:r>
              <a:rPr sz="1400" b="1" kern="0" spc="3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花</a:t>
            </a:r>
            <a:r>
              <a:rPr sz="1400" b="1" kern="0" spc="26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3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园</a:t>
            </a:r>
            <a:r>
              <a:rPr sz="1400" b="1" kern="0" spc="32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3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</a:t>
            </a:r>
            <a:r>
              <a:rPr sz="1400" b="1" kern="0" spc="5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400" b="1" kern="0" spc="3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具</a:t>
            </a:r>
            <a:r>
              <a:rPr sz="1400" b="1" kern="0" spc="26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3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房</a:t>
            </a:r>
            <a:endParaRPr lang="en-US" altLang="en-US" sz="1400" dirty="0"/>
          </a:p>
        </p:txBody>
      </p:sp>
      <p:pic>
        <p:nvPicPr>
          <p:cNvPr id="1466" name="picture 14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8674607" y="1120140"/>
            <a:ext cx="3014471" cy="1696211"/>
          </a:xfrm>
          <a:prstGeom prst="rect">
            <a:avLst/>
          </a:prstGeom>
        </p:spPr>
      </p:pic>
      <p:sp>
        <p:nvSpPr>
          <p:cNvPr id="1468" name="textbox 1468"/>
          <p:cNvSpPr/>
          <p:nvPr/>
        </p:nvSpPr>
        <p:spPr>
          <a:xfrm>
            <a:off x="4407408" y="4713732"/>
            <a:ext cx="563880" cy="1687195"/>
          </a:xfrm>
          <a:prstGeom prst="rect">
            <a:avLst/>
          </a:prstGeom>
          <a:solidFill>
            <a:srgbClr val="FFFFFF">
              <a:alpha val="43921"/>
            </a:srgbClr>
          </a:solidFill>
        </p:spPr>
        <p:txBody>
          <a:bodyPr vert="eaVert" wrap="square" lIns="0" tIns="0" rIns="0" bIns="0"/>
          <a:lstStyle/>
          <a:p>
            <a:pPr algn="l" rtl="0" eaLnBrk="0">
              <a:lnSpc>
                <a:spcPct val="175000"/>
              </a:lnSpc>
            </a:pPr>
            <a:endParaRPr lang="en-US" altLang="en-US" sz="1000" dirty="0"/>
          </a:p>
          <a:p>
            <a:pPr algn="l" rtl="0" eaLnBrk="0">
              <a:lnSpc>
                <a:spcPct val="6000"/>
              </a:lnSpc>
            </a:pPr>
            <a:endParaRPr lang="en-US" altLang="en-US" sz="100" dirty="0"/>
          </a:p>
          <a:p>
            <a:pPr marL="238760" algn="l" rtl="0" eaLnBrk="0">
              <a:lnSpc>
                <a:spcPct val="90000"/>
              </a:lnSpc>
            </a:pPr>
            <a:r>
              <a:rPr sz="1400" b="1" kern="0" spc="2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  活</a:t>
            </a:r>
            <a:r>
              <a:rPr sz="1400" b="1" kern="0" spc="24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2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垃</a:t>
            </a:r>
            <a:r>
              <a:rPr sz="1400" b="1" kern="0" spc="4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400" b="1" kern="0" spc="2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圾</a:t>
            </a:r>
            <a:r>
              <a:rPr sz="1400" b="1" kern="0" spc="26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2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房</a:t>
            </a:r>
            <a:endParaRPr lang="en-US" altLang="en-US" sz="1400" dirty="0"/>
          </a:p>
        </p:txBody>
      </p:sp>
      <p:pic>
        <p:nvPicPr>
          <p:cNvPr id="1470" name="picture 147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4779263" y="4721352"/>
            <a:ext cx="3015996" cy="1694687"/>
          </a:xfrm>
          <a:prstGeom prst="rect">
            <a:avLst/>
          </a:prstGeom>
        </p:spPr>
      </p:pic>
      <p:sp>
        <p:nvSpPr>
          <p:cNvPr id="1472" name="textbox 1472"/>
          <p:cNvSpPr/>
          <p:nvPr/>
        </p:nvSpPr>
        <p:spPr>
          <a:xfrm>
            <a:off x="8284464" y="4713732"/>
            <a:ext cx="564515" cy="1687195"/>
          </a:xfrm>
          <a:prstGeom prst="rect">
            <a:avLst/>
          </a:prstGeom>
          <a:solidFill>
            <a:srgbClr val="FFFFFF">
              <a:alpha val="39215"/>
            </a:srgbClr>
          </a:solidFill>
        </p:spPr>
        <p:txBody>
          <a:bodyPr vert="eaVert" wrap="square" lIns="0" tIns="0" rIns="0" bIns="0"/>
          <a:lstStyle/>
          <a:p>
            <a:pPr algn="l" rtl="0" eaLnBrk="0">
              <a:lnSpc>
                <a:spcPct val="176000"/>
              </a:lnSpc>
            </a:pPr>
            <a:endParaRPr lang="en-US" altLang="en-US" sz="1000" dirty="0"/>
          </a:p>
          <a:p>
            <a:pPr marL="239395" algn="l" rtl="0" eaLnBrk="0">
              <a:lnSpc>
                <a:spcPct val="90000"/>
              </a:lnSpc>
              <a:spcBef>
                <a:spcPts val="5"/>
              </a:spcBef>
            </a:pPr>
            <a:r>
              <a:rPr sz="1400" b="1" kern="0" spc="1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企  业</a:t>
            </a:r>
            <a:r>
              <a:rPr sz="1400" b="1" kern="0" spc="6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400" b="1" kern="0" spc="1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</a:t>
            </a:r>
            <a:r>
              <a:rPr sz="1400" b="1" kern="0" spc="26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1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备</a:t>
            </a:r>
            <a:r>
              <a:rPr sz="1400" b="1" kern="0" spc="26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1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房</a:t>
            </a:r>
            <a:endParaRPr lang="en-US" altLang="en-US" sz="1400" dirty="0"/>
          </a:p>
        </p:txBody>
      </p:sp>
      <p:pic>
        <p:nvPicPr>
          <p:cNvPr id="1474" name="picture 14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8674607" y="4721352"/>
            <a:ext cx="3005328" cy="1690115"/>
          </a:xfrm>
          <a:prstGeom prst="rect">
            <a:avLst/>
          </a:prstGeom>
        </p:spPr>
      </p:pic>
      <p:sp>
        <p:nvSpPr>
          <p:cNvPr id="1476" name="textbox 1476"/>
          <p:cNvSpPr/>
          <p:nvPr/>
        </p:nvSpPr>
        <p:spPr>
          <a:xfrm>
            <a:off x="502919" y="4713732"/>
            <a:ext cx="564515" cy="1687195"/>
          </a:xfrm>
          <a:prstGeom prst="rect">
            <a:avLst/>
          </a:prstGeom>
          <a:solidFill>
            <a:srgbClr val="FFFFFF">
              <a:alpha val="43921"/>
            </a:srgbClr>
          </a:solidFill>
        </p:spPr>
        <p:txBody>
          <a:bodyPr vert="eaVert" wrap="square" lIns="0" tIns="0" rIns="0" bIns="0"/>
          <a:lstStyle/>
          <a:p>
            <a:pPr algn="l" rtl="0" eaLnBrk="0">
              <a:lnSpc>
                <a:spcPct val="169000"/>
              </a:lnSpc>
            </a:pPr>
            <a:endParaRPr lang="en-US" altLang="en-US" sz="1000" dirty="0"/>
          </a:p>
          <a:p>
            <a:pPr marL="229870" algn="l" rtl="0" eaLnBrk="0">
              <a:lnSpc>
                <a:spcPct val="90000"/>
              </a:lnSpc>
              <a:spcBef>
                <a:spcPts val="5"/>
              </a:spcBef>
            </a:pPr>
            <a:r>
              <a:rPr sz="1400" b="1" kern="0" spc="9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户</a:t>
            </a:r>
            <a:r>
              <a:rPr sz="1400" b="1" kern="0" spc="31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9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外</a:t>
            </a:r>
            <a:r>
              <a:rPr sz="1400" b="1" kern="0" spc="28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9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露</a:t>
            </a:r>
            <a:r>
              <a:rPr sz="1400" b="1" kern="0" spc="30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9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营</a:t>
            </a:r>
            <a:r>
              <a:rPr sz="1400" b="1" kern="0" spc="30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9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房</a:t>
            </a:r>
            <a:endParaRPr lang="en-US" altLang="en-US" sz="1400" dirty="0"/>
          </a:p>
        </p:txBody>
      </p:sp>
      <p:pic>
        <p:nvPicPr>
          <p:cNvPr id="1478" name="picture 14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899160" y="4732020"/>
            <a:ext cx="3005327" cy="1687067"/>
          </a:xfrm>
          <a:prstGeom prst="rect">
            <a:avLst/>
          </a:prstGeom>
        </p:spPr>
      </p:pic>
      <p:sp>
        <p:nvSpPr>
          <p:cNvPr id="1480" name="textbox 1480"/>
          <p:cNvSpPr/>
          <p:nvPr/>
        </p:nvSpPr>
        <p:spPr>
          <a:xfrm>
            <a:off x="502919" y="1100328"/>
            <a:ext cx="564515" cy="1687195"/>
          </a:xfrm>
          <a:prstGeom prst="rect">
            <a:avLst/>
          </a:prstGeom>
          <a:solidFill>
            <a:srgbClr val="FFFFFF">
              <a:alpha val="43921"/>
            </a:srgbClr>
          </a:solidFill>
        </p:spPr>
        <p:txBody>
          <a:bodyPr vert="eaVert" wrap="square" lIns="0" tIns="0" rIns="0" bIns="0"/>
          <a:lstStyle/>
          <a:p>
            <a:pPr algn="l" rtl="0" eaLnBrk="0">
              <a:lnSpc>
                <a:spcPct val="176000"/>
              </a:lnSpc>
            </a:pPr>
            <a:endParaRPr lang="en-US" altLang="en-US" sz="1000" dirty="0"/>
          </a:p>
          <a:p>
            <a:pPr marL="229870" algn="l" rtl="0" eaLnBrk="0">
              <a:lnSpc>
                <a:spcPct val="90000"/>
              </a:lnSpc>
              <a:spcBef>
                <a:spcPts val="5"/>
              </a:spcBef>
            </a:pPr>
            <a:r>
              <a:rPr sz="1400" b="1" kern="0" spc="-5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</a:t>
            </a:r>
            <a:r>
              <a:rPr sz="1400" b="1" kern="0" spc="6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400" b="1" kern="0" spc="-5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业</a:t>
            </a:r>
            <a:r>
              <a:rPr sz="1400" b="1" kern="0" spc="2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400" b="1" kern="0" spc="-5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垃</a:t>
            </a:r>
            <a:r>
              <a:rPr sz="1400" b="1" kern="0" spc="6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400" b="1" kern="0" spc="-5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圾</a:t>
            </a:r>
            <a:r>
              <a:rPr sz="1400" b="1" kern="0" spc="30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-5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房</a:t>
            </a:r>
            <a:endParaRPr lang="en-US" altLang="en-US" sz="1400" dirty="0"/>
          </a:p>
        </p:txBody>
      </p:sp>
      <p:pic>
        <p:nvPicPr>
          <p:cNvPr id="1482" name="picture 148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899160" y="1120140"/>
            <a:ext cx="3000755" cy="1688591"/>
          </a:xfrm>
          <a:prstGeom prst="rect">
            <a:avLst/>
          </a:prstGeom>
        </p:spPr>
      </p:pic>
      <p:sp>
        <p:nvSpPr>
          <p:cNvPr id="1484" name="textbox 1484"/>
          <p:cNvSpPr/>
          <p:nvPr/>
        </p:nvSpPr>
        <p:spPr>
          <a:xfrm>
            <a:off x="502919" y="2918459"/>
            <a:ext cx="564515" cy="1689100"/>
          </a:xfrm>
          <a:prstGeom prst="rect">
            <a:avLst/>
          </a:prstGeom>
          <a:solidFill>
            <a:srgbClr val="FFFFFF">
              <a:alpha val="43921"/>
            </a:srgbClr>
          </a:solidFill>
        </p:spPr>
        <p:txBody>
          <a:bodyPr vert="eaVert" wrap="square" lIns="0" tIns="0" rIns="0" bIns="0"/>
          <a:lstStyle/>
          <a:p>
            <a:pPr algn="l" rtl="0" eaLnBrk="0">
              <a:lnSpc>
                <a:spcPct val="176000"/>
              </a:lnSpc>
            </a:pPr>
            <a:endParaRPr lang="en-US" altLang="en-US" sz="1000" dirty="0"/>
          </a:p>
          <a:p>
            <a:pPr marL="224790" algn="l" rtl="0" eaLnBrk="0">
              <a:lnSpc>
                <a:spcPct val="90000"/>
              </a:lnSpc>
              <a:spcBef>
                <a:spcPts val="0"/>
              </a:spcBef>
            </a:pPr>
            <a:r>
              <a:rPr sz="1400" b="1" kern="0" spc="3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田</a:t>
            </a:r>
            <a:r>
              <a:rPr sz="1400" b="1" kern="0" spc="30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3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间</a:t>
            </a:r>
            <a:r>
              <a:rPr sz="1400" b="1" kern="0" spc="37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3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</a:t>
            </a:r>
            <a:r>
              <a:rPr sz="1400" b="1" kern="0" spc="6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1400" b="1" kern="0" spc="3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具</a:t>
            </a:r>
            <a:r>
              <a:rPr sz="1400" b="1" kern="0" spc="32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b="1" kern="0" spc="3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房</a:t>
            </a:r>
            <a:endParaRPr lang="en-US" altLang="en-US" sz="1400" dirty="0"/>
          </a:p>
        </p:txBody>
      </p:sp>
      <p:pic>
        <p:nvPicPr>
          <p:cNvPr id="1486" name="picture 148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899160" y="2918460"/>
            <a:ext cx="3000755" cy="1688591"/>
          </a:xfrm>
          <a:prstGeom prst="rect">
            <a:avLst/>
          </a:prstGeom>
        </p:spPr>
      </p:pic>
      <p:sp>
        <p:nvSpPr>
          <p:cNvPr id="1488" name="textbox 1488"/>
          <p:cNvSpPr/>
          <p:nvPr/>
        </p:nvSpPr>
        <p:spPr>
          <a:xfrm>
            <a:off x="666909" y="424986"/>
            <a:ext cx="4974590" cy="49974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2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3200" b="1" kern="0" spc="-7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</a:t>
            </a:r>
            <a:r>
              <a:rPr sz="3200" b="1" kern="0" spc="62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7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塑</a:t>
            </a:r>
            <a:r>
              <a:rPr sz="3200" b="1" kern="0" spc="60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7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房</a:t>
            </a:r>
            <a:r>
              <a:rPr sz="3200" b="1" kern="0" spc="59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7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屋</a:t>
            </a:r>
            <a:r>
              <a:rPr sz="3200" b="1" kern="0" spc="79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7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3200" b="1" kern="0" spc="59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7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</a:t>
            </a:r>
            <a:r>
              <a:rPr sz="3200" b="1" kern="0" spc="63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7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</a:t>
            </a:r>
            <a:r>
              <a:rPr sz="3200" b="1" kern="0" spc="59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7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场</a:t>
            </a:r>
            <a:r>
              <a:rPr sz="3200" b="1" kern="0" spc="57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70" dirty="0">
                <a:solidFill>
                  <a:srgbClr val="00B05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景</a:t>
            </a:r>
            <a:endParaRPr lang="en-US" altLang="en-US" sz="3200" dirty="0"/>
          </a:p>
        </p:txBody>
      </p:sp>
      <p:pic>
        <p:nvPicPr>
          <p:cNvPr id="1490" name="picture 149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sp>
        <p:nvSpPr>
          <p:cNvPr id="1492" name="textbox 1492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4" name="picture 149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7998"/>
          </a:xfrm>
          <a:prstGeom prst="rect">
            <a:avLst/>
          </a:prstGeom>
        </p:spPr>
      </p:pic>
      <p:sp>
        <p:nvSpPr>
          <p:cNvPr id="1496" name="textbox 1496"/>
          <p:cNvSpPr/>
          <p:nvPr/>
        </p:nvSpPr>
        <p:spPr>
          <a:xfrm>
            <a:off x="1041298" y="2408301"/>
            <a:ext cx="4467225" cy="215772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60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  产</a:t>
            </a:r>
            <a:r>
              <a:rPr sz="6000" b="1" kern="0" spc="1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60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能</a:t>
            </a:r>
            <a:r>
              <a:rPr sz="6000" b="1" kern="0" spc="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60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力</a:t>
            </a:r>
            <a:endParaRPr lang="en-US" altLang="en-US" sz="6000" dirty="0"/>
          </a:p>
          <a:p>
            <a:pPr marL="36830" algn="l" rtl="0" eaLnBrk="0">
              <a:lnSpc>
                <a:spcPct val="88000"/>
              </a:lnSpc>
              <a:spcBef>
                <a:spcPts val="1670"/>
              </a:spcBef>
            </a:pPr>
            <a:r>
              <a:rPr sz="3600" b="1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Manufacturing</a:t>
            </a:r>
            <a:endParaRPr lang="en-US" altLang="en-US" sz="3600" dirty="0"/>
          </a:p>
          <a:p>
            <a:pPr marL="15240" algn="l" rtl="0" eaLnBrk="0">
              <a:lnSpc>
                <a:spcPct val="99000"/>
              </a:lnSpc>
              <a:spcBef>
                <a:spcPts val="45"/>
              </a:spcBef>
            </a:pPr>
            <a:r>
              <a:rPr sz="36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Capability</a:t>
            </a:r>
            <a:endParaRPr lang="en-US" altLang="en-US" sz="3600" dirty="0"/>
          </a:p>
        </p:txBody>
      </p:sp>
      <p:sp>
        <p:nvSpPr>
          <p:cNvPr id="1498" name="path"/>
          <p:cNvSpPr/>
          <p:nvPr/>
        </p:nvSpPr>
        <p:spPr>
          <a:xfrm>
            <a:off x="7263130" y="1976628"/>
            <a:ext cx="2342641" cy="1652142"/>
          </a:xfrm>
          <a:custGeom>
            <a:avLst/>
            <a:gdLst/>
            <a:ahLst/>
            <a:cxnLst/>
            <a:rect l="0" t="0" r="0" b="0"/>
            <a:pathLst>
              <a:path w="3689" h="2601">
                <a:moveTo>
                  <a:pt x="3001" y="507"/>
                </a:moveTo>
                <a:cubicBezTo>
                  <a:pt x="2889" y="709"/>
                  <a:pt x="2768" y="905"/>
                  <a:pt x="2640" y="1094"/>
                </a:cubicBezTo>
                <a:cubicBezTo>
                  <a:pt x="2511" y="1284"/>
                  <a:pt x="2360" y="1487"/>
                  <a:pt x="2186" y="1703"/>
                </a:cubicBezTo>
                <a:lnTo>
                  <a:pt x="3001" y="1703"/>
                </a:lnTo>
                <a:lnTo>
                  <a:pt x="3001" y="507"/>
                </a:lnTo>
                <a:close/>
                <a:moveTo>
                  <a:pt x="844" y="267"/>
                </a:moveTo>
                <a:cubicBezTo>
                  <a:pt x="500" y="267"/>
                  <a:pt x="327" y="623"/>
                  <a:pt x="327" y="1335"/>
                </a:cubicBezTo>
                <a:cubicBezTo>
                  <a:pt x="327" y="2002"/>
                  <a:pt x="496" y="2335"/>
                  <a:pt x="834" y="2335"/>
                </a:cubicBezTo>
                <a:cubicBezTo>
                  <a:pt x="1167" y="2335"/>
                  <a:pt x="1334" y="1996"/>
                  <a:pt x="1334" y="1319"/>
                </a:cubicBezTo>
                <a:cubicBezTo>
                  <a:pt x="1334" y="618"/>
                  <a:pt x="1170" y="267"/>
                  <a:pt x="844" y="267"/>
                </a:cubicBezTo>
                <a:moveTo>
                  <a:pt x="2980" y="45"/>
                </a:moveTo>
                <a:lnTo>
                  <a:pt x="3309" y="45"/>
                </a:lnTo>
                <a:lnTo>
                  <a:pt x="3309" y="1703"/>
                </a:lnTo>
                <a:lnTo>
                  <a:pt x="3685" y="1703"/>
                </a:lnTo>
                <a:lnTo>
                  <a:pt x="3685" y="1966"/>
                </a:lnTo>
                <a:lnTo>
                  <a:pt x="3309" y="1966"/>
                </a:lnTo>
                <a:lnTo>
                  <a:pt x="3309" y="2556"/>
                </a:lnTo>
                <a:lnTo>
                  <a:pt x="3001" y="2556"/>
                </a:lnTo>
                <a:lnTo>
                  <a:pt x="3001" y="1966"/>
                </a:lnTo>
                <a:lnTo>
                  <a:pt x="1830" y="1966"/>
                </a:lnTo>
                <a:lnTo>
                  <a:pt x="1830" y="1718"/>
                </a:lnTo>
                <a:cubicBezTo>
                  <a:pt x="2038" y="1483"/>
                  <a:pt x="2248" y="1213"/>
                  <a:pt x="2458" y="907"/>
                </a:cubicBezTo>
                <a:cubicBezTo>
                  <a:pt x="2669" y="602"/>
                  <a:pt x="2843" y="314"/>
                  <a:pt x="2980" y="45"/>
                </a:cubicBezTo>
                <a:moveTo>
                  <a:pt x="862" y="3"/>
                </a:moveTo>
                <a:cubicBezTo>
                  <a:pt x="1393" y="3"/>
                  <a:pt x="1659" y="432"/>
                  <a:pt x="1659" y="1290"/>
                </a:cubicBezTo>
                <a:cubicBezTo>
                  <a:pt x="1659" y="1713"/>
                  <a:pt x="1584" y="2037"/>
                  <a:pt x="1435" y="2261"/>
                </a:cubicBezTo>
                <a:cubicBezTo>
                  <a:pt x="1285" y="2486"/>
                  <a:pt x="1075" y="2598"/>
                  <a:pt x="805" y="2598"/>
                </a:cubicBezTo>
                <a:cubicBezTo>
                  <a:pt x="550" y="2598"/>
                  <a:pt x="353" y="2491"/>
                  <a:pt x="213" y="2278"/>
                </a:cubicBezTo>
                <a:cubicBezTo>
                  <a:pt x="73" y="2066"/>
                  <a:pt x="3" y="1756"/>
                  <a:pt x="3" y="1350"/>
                </a:cubicBezTo>
                <a:cubicBezTo>
                  <a:pt x="3" y="907"/>
                  <a:pt x="76" y="572"/>
                  <a:pt x="223" y="344"/>
                </a:cubicBezTo>
                <a:cubicBezTo>
                  <a:pt x="370" y="117"/>
                  <a:pt x="583" y="3"/>
                  <a:pt x="862" y="3"/>
                </a:cubicBezTo>
              </a:path>
            </a:pathLst>
          </a:custGeom>
          <a:noFill/>
          <a:ln w="4572" cap="flat">
            <a:solidFill>
              <a:srgbClr val="FFFFFF">
                <a:alpha val="100000"/>
              </a:srgbClr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500" name="picture 15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sp>
        <p:nvSpPr>
          <p:cNvPr id="1502" name="textbox 1502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4" name="picture 15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sp>
        <p:nvSpPr>
          <p:cNvPr id="1506" name="textbox 1506"/>
          <p:cNvSpPr/>
          <p:nvPr/>
        </p:nvSpPr>
        <p:spPr>
          <a:xfrm>
            <a:off x="669351" y="424986"/>
            <a:ext cx="6654165" cy="49974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2000"/>
              </a:lnSpc>
            </a:pPr>
            <a:endParaRPr lang="en-US" altLang="en-US" sz="100" dirty="0"/>
          </a:p>
          <a:p>
            <a:pPr algn="r" rtl="0" eaLnBrk="0">
              <a:lnSpc>
                <a:spcPct val="97000"/>
              </a:lnSpc>
            </a:pPr>
            <a:r>
              <a:rPr sz="32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  产  能  力</a:t>
            </a:r>
            <a:r>
              <a:rPr sz="32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 塑 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胶  成</a:t>
            </a:r>
            <a:r>
              <a:rPr sz="3200" b="1" kern="0" spc="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型</a:t>
            </a:r>
            <a:r>
              <a:rPr sz="3200" b="1" kern="0" spc="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车</a:t>
            </a:r>
            <a:r>
              <a:rPr sz="3200" b="1" kern="0" spc="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间</a:t>
            </a:r>
            <a:endParaRPr lang="en-US" altLang="en-US" sz="3200" dirty="0"/>
          </a:p>
        </p:txBody>
      </p:sp>
      <p:sp>
        <p:nvSpPr>
          <p:cNvPr id="1508" name="textbox 1508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0" name="picture 15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sp>
        <p:nvSpPr>
          <p:cNvPr id="1512" name="textbox 1512"/>
          <p:cNvSpPr/>
          <p:nvPr/>
        </p:nvSpPr>
        <p:spPr>
          <a:xfrm>
            <a:off x="669351" y="424986"/>
            <a:ext cx="6654165" cy="49974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2000"/>
              </a:lnSpc>
            </a:pPr>
            <a:endParaRPr lang="en-US" altLang="en-US" sz="100" dirty="0"/>
          </a:p>
          <a:p>
            <a:pPr algn="r" rtl="0" eaLnBrk="0">
              <a:lnSpc>
                <a:spcPct val="97000"/>
              </a:lnSpc>
            </a:pPr>
            <a:r>
              <a:rPr sz="32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  产  能  力</a:t>
            </a:r>
            <a:r>
              <a:rPr sz="32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 塑 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胶  成</a:t>
            </a:r>
            <a:r>
              <a:rPr sz="3200" b="1" kern="0" spc="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型</a:t>
            </a:r>
            <a:r>
              <a:rPr sz="3200" b="1" kern="0" spc="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车</a:t>
            </a:r>
            <a:r>
              <a:rPr sz="3200" b="1" kern="0" spc="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间</a:t>
            </a:r>
            <a:endParaRPr lang="en-US" altLang="en-US" sz="3200" dirty="0"/>
          </a:p>
        </p:txBody>
      </p:sp>
      <p:sp>
        <p:nvSpPr>
          <p:cNvPr id="1514" name="textbox 1514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6" name="picture 15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grpSp>
        <p:nvGrpSpPr>
          <p:cNvPr id="46" name="group 46"/>
          <p:cNvGrpSpPr/>
          <p:nvPr/>
        </p:nvGrpSpPr>
        <p:grpSpPr>
          <a:xfrm rot="21600000">
            <a:off x="8173211" y="2935223"/>
            <a:ext cx="3675888" cy="1799844"/>
            <a:chOff x="0" y="0"/>
            <a:chExt cx="3675888" cy="1799844"/>
          </a:xfrm>
        </p:grpSpPr>
        <p:pic>
          <p:nvPicPr>
            <p:cNvPr id="1518" name="picture 15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3675888" cy="1799844"/>
            </a:xfrm>
            <a:prstGeom prst="rect">
              <a:avLst/>
            </a:prstGeom>
          </p:spPr>
        </p:pic>
        <p:sp>
          <p:nvSpPr>
            <p:cNvPr id="1520" name="textbox 1520"/>
            <p:cNvSpPr/>
            <p:nvPr/>
          </p:nvSpPr>
          <p:spPr>
            <a:xfrm>
              <a:off x="-33457" y="-12700"/>
              <a:ext cx="3722370" cy="1825625"/>
            </a:xfrm>
            <a:prstGeom prst="rect">
              <a:avLst/>
            </a:prstGeom>
          </p:spPr>
          <p:txBody>
            <a:bodyPr vert="eaVert" wrap="square" lIns="0" tIns="0" rIns="0" bIns="0"/>
            <a:lstStyle/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3000"/>
                </a:lnSpc>
              </a:pPr>
              <a:endParaRPr lang="en-US" altLang="en-US" sz="1000" dirty="0"/>
            </a:p>
            <a:p>
              <a:pPr marL="686435" algn="l" rtl="0" eaLnBrk="0">
                <a:lnSpc>
                  <a:spcPct val="95000"/>
                </a:lnSpc>
                <a:spcBef>
                  <a:spcPts val="5"/>
                </a:spcBef>
              </a:pPr>
              <a:r>
                <a:rPr sz="1500" b="1" kern="0" spc="190" dirty="0">
                  <a:solidFill>
                    <a:srgbClr val="1587FD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仓</a:t>
              </a:r>
              <a:r>
                <a:rPr sz="1500" b="1" kern="0" spc="310" dirty="0">
                  <a:solidFill>
                    <a:srgbClr val="1587FD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500" b="1" kern="0" spc="190" dirty="0">
                  <a:solidFill>
                    <a:srgbClr val="1587FD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库</a:t>
              </a:r>
              <a:endParaRPr lang="en-US" altLang="en-US" sz="1500" dirty="0"/>
            </a:p>
          </p:txBody>
        </p:sp>
      </p:grpSp>
      <p:grpSp>
        <p:nvGrpSpPr>
          <p:cNvPr id="48" name="group 48"/>
          <p:cNvGrpSpPr/>
          <p:nvPr/>
        </p:nvGrpSpPr>
        <p:grpSpPr>
          <a:xfrm rot="21600000">
            <a:off x="326136" y="4861559"/>
            <a:ext cx="618744" cy="1835580"/>
            <a:chOff x="0" y="0"/>
            <a:chExt cx="618744" cy="1835580"/>
          </a:xfrm>
        </p:grpSpPr>
        <p:sp>
          <p:nvSpPr>
            <p:cNvPr id="1522" name="rect"/>
            <p:cNvSpPr/>
            <p:nvPr/>
          </p:nvSpPr>
          <p:spPr>
            <a:xfrm>
              <a:off x="0" y="0"/>
              <a:ext cx="618744" cy="1799844"/>
            </a:xfrm>
            <a:prstGeom prst="rect">
              <a:avLst/>
            </a:prstGeom>
            <a:solidFill>
              <a:srgbClr val="FFFFFF">
                <a:alpha val="37647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524" name="textbox 1524"/>
            <p:cNvSpPr/>
            <p:nvPr/>
          </p:nvSpPr>
          <p:spPr>
            <a:xfrm>
              <a:off x="-33643" y="-12700"/>
              <a:ext cx="665480" cy="1861185"/>
            </a:xfrm>
            <a:prstGeom prst="rect">
              <a:avLst/>
            </a:prstGeom>
          </p:spPr>
          <p:txBody>
            <a:bodyPr vert="eaVert" wrap="square" lIns="0" tIns="0" rIns="0" bIns="0"/>
            <a:lstStyle/>
            <a:p>
              <a:pPr algn="l" rtl="0" eaLnBrk="0">
                <a:lnSpc>
                  <a:spcPct val="190000"/>
                </a:lnSpc>
              </a:pPr>
              <a:endParaRPr lang="en-US" altLang="en-US" sz="1000" dirty="0"/>
            </a:p>
            <a:p>
              <a:pPr marL="72390" algn="l" rtl="0" eaLnBrk="0">
                <a:lnSpc>
                  <a:spcPct val="96000"/>
                </a:lnSpc>
                <a:spcBef>
                  <a:spcPts val="5"/>
                </a:spcBef>
              </a:pPr>
              <a:r>
                <a:rPr sz="1500" b="1" kern="0" spc="100" dirty="0">
                  <a:solidFill>
                    <a:srgbClr val="1587FD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五</a:t>
              </a:r>
              <a:r>
                <a:rPr sz="1500" b="1" kern="0" spc="40" dirty="0">
                  <a:solidFill>
                    <a:srgbClr val="1587FD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</a:t>
              </a:r>
              <a:r>
                <a:rPr sz="1500" b="1" kern="0" spc="100" dirty="0">
                  <a:solidFill>
                    <a:srgbClr val="1587FD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金  冲</a:t>
              </a:r>
              <a:r>
                <a:rPr sz="1500" b="1" kern="0" spc="310" dirty="0">
                  <a:solidFill>
                    <a:srgbClr val="1587FD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500" b="1" kern="0" spc="100" dirty="0">
                  <a:solidFill>
                    <a:srgbClr val="1587FD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压</a:t>
              </a:r>
              <a:r>
                <a:rPr sz="1500" b="1" kern="0" spc="310" dirty="0">
                  <a:solidFill>
                    <a:srgbClr val="1587FD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500" b="1" kern="0" spc="100" dirty="0">
                  <a:solidFill>
                    <a:srgbClr val="1587FD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车</a:t>
              </a:r>
              <a:r>
                <a:rPr sz="1500" b="1" kern="0" spc="310" dirty="0">
                  <a:solidFill>
                    <a:srgbClr val="1587FD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500" b="1" kern="0" spc="100" dirty="0">
                  <a:solidFill>
                    <a:srgbClr val="1587FD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间</a:t>
              </a:r>
              <a:endParaRPr lang="en-US" altLang="en-US" sz="1500" dirty="0"/>
            </a:p>
          </p:txBody>
        </p:sp>
      </p:grpSp>
      <p:pic>
        <p:nvPicPr>
          <p:cNvPr id="1526" name="picture 15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807719" y="4858511"/>
            <a:ext cx="3201923" cy="1813560"/>
          </a:xfrm>
          <a:prstGeom prst="rect">
            <a:avLst/>
          </a:prstGeom>
        </p:spPr>
      </p:pic>
      <p:sp>
        <p:nvSpPr>
          <p:cNvPr id="1528" name="textbox 1528"/>
          <p:cNvSpPr/>
          <p:nvPr/>
        </p:nvSpPr>
        <p:spPr>
          <a:xfrm>
            <a:off x="4247388" y="4852416"/>
            <a:ext cx="619125" cy="1798954"/>
          </a:xfrm>
          <a:prstGeom prst="rect">
            <a:avLst/>
          </a:prstGeom>
          <a:solidFill>
            <a:srgbClr val="FFFFFF">
              <a:alpha val="37647"/>
            </a:srgbClr>
          </a:solidFill>
        </p:spPr>
        <p:txBody>
          <a:bodyPr vert="eaVert" wrap="square" lIns="0" tIns="0" rIns="0" bIns="0"/>
          <a:lstStyle/>
          <a:p>
            <a:pPr algn="l" rtl="0" eaLnBrk="0">
              <a:lnSpc>
                <a:spcPct val="171000"/>
              </a:lnSpc>
            </a:pPr>
            <a:endParaRPr lang="en-US" altLang="en-US" sz="1000" dirty="0"/>
          </a:p>
          <a:p>
            <a:pPr marL="518160" algn="l" rtl="0" eaLnBrk="0">
              <a:lnSpc>
                <a:spcPct val="94000"/>
              </a:lnSpc>
              <a:spcBef>
                <a:spcPts val="0"/>
              </a:spcBef>
            </a:pPr>
            <a:r>
              <a:rPr sz="1500" b="1" kern="0" spc="1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</a:t>
            </a:r>
            <a:r>
              <a:rPr sz="1500" b="1" kern="0" spc="3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1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验</a:t>
            </a:r>
            <a:r>
              <a:rPr sz="1500" b="1" kern="0" spc="2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1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室</a:t>
            </a:r>
            <a:endParaRPr lang="en-US" altLang="en-US" sz="1500" dirty="0"/>
          </a:p>
        </p:txBody>
      </p:sp>
      <p:pic>
        <p:nvPicPr>
          <p:cNvPr id="1530" name="picture 15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4739640" y="4858511"/>
            <a:ext cx="3204971" cy="1808987"/>
          </a:xfrm>
          <a:prstGeom prst="rect">
            <a:avLst/>
          </a:prstGeom>
        </p:spPr>
      </p:pic>
      <p:sp>
        <p:nvSpPr>
          <p:cNvPr id="1532" name="textbox 1532"/>
          <p:cNvSpPr/>
          <p:nvPr/>
        </p:nvSpPr>
        <p:spPr>
          <a:xfrm>
            <a:off x="338328" y="1043940"/>
            <a:ext cx="619125" cy="1800225"/>
          </a:xfrm>
          <a:prstGeom prst="rect">
            <a:avLst/>
          </a:prstGeom>
          <a:solidFill>
            <a:srgbClr val="FFFFFF">
              <a:alpha val="42352"/>
            </a:srgbClr>
          </a:solidFill>
        </p:spPr>
        <p:txBody>
          <a:bodyPr vert="eaVert" wrap="square" lIns="0" tIns="0" rIns="0" bIns="0"/>
          <a:lstStyle/>
          <a:p>
            <a:pPr algn="l" rtl="0" eaLnBrk="0">
              <a:lnSpc>
                <a:spcPct val="170000"/>
              </a:lnSpc>
            </a:pPr>
            <a:endParaRPr lang="en-US" altLang="en-US" sz="1000" dirty="0"/>
          </a:p>
          <a:p>
            <a:pPr marL="360680" algn="l" rtl="0" eaLnBrk="0">
              <a:lnSpc>
                <a:spcPct val="96000"/>
              </a:lnSpc>
              <a:spcBef>
                <a:spcPts val="5"/>
              </a:spcBef>
            </a:pPr>
            <a:r>
              <a:rPr sz="1500" b="1" kern="0" spc="1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冲</a:t>
            </a:r>
            <a:r>
              <a:rPr sz="1500" b="1" kern="0" spc="3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1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压</a:t>
            </a:r>
            <a:r>
              <a:rPr sz="1500" b="1" kern="0" spc="3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1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车</a:t>
            </a:r>
            <a:r>
              <a:rPr sz="1500" b="1" kern="0" spc="3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1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间</a:t>
            </a:r>
            <a:endParaRPr lang="en-US" altLang="en-US" sz="1500" dirty="0"/>
          </a:p>
        </p:txBody>
      </p:sp>
      <p:pic>
        <p:nvPicPr>
          <p:cNvPr id="1534" name="picture 15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810768" y="1050036"/>
            <a:ext cx="3201924" cy="1801367"/>
          </a:xfrm>
          <a:prstGeom prst="rect">
            <a:avLst/>
          </a:prstGeom>
        </p:spPr>
      </p:pic>
      <p:sp>
        <p:nvSpPr>
          <p:cNvPr id="1536" name="textbox 1536"/>
          <p:cNvSpPr/>
          <p:nvPr/>
        </p:nvSpPr>
        <p:spPr>
          <a:xfrm>
            <a:off x="326136" y="2935224"/>
            <a:ext cx="619125" cy="1800225"/>
          </a:xfrm>
          <a:prstGeom prst="rect">
            <a:avLst/>
          </a:prstGeom>
          <a:solidFill>
            <a:srgbClr val="FFFFFF">
              <a:alpha val="43921"/>
            </a:srgbClr>
          </a:solidFill>
        </p:spPr>
        <p:txBody>
          <a:bodyPr vert="eaVert" wrap="square" lIns="0" tIns="0" rIns="0" bIns="0"/>
          <a:lstStyle/>
          <a:p>
            <a:pPr algn="l" rtl="0" eaLnBrk="0">
              <a:lnSpc>
                <a:spcPct val="170000"/>
              </a:lnSpc>
            </a:pPr>
            <a:endParaRPr lang="en-US" altLang="en-US" sz="1000" dirty="0"/>
          </a:p>
          <a:p>
            <a:pPr algn="l" rtl="0" eaLnBrk="0">
              <a:lnSpc>
                <a:spcPct val="8000"/>
              </a:lnSpc>
            </a:pPr>
            <a:endParaRPr lang="en-US" altLang="en-US" sz="100" dirty="0"/>
          </a:p>
          <a:p>
            <a:pPr marL="361315" algn="l" rtl="0" eaLnBrk="0">
              <a:lnSpc>
                <a:spcPct val="95000"/>
              </a:lnSpc>
            </a:pPr>
            <a:r>
              <a:rPr sz="1500" b="1" kern="0" spc="1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铣</a:t>
            </a:r>
            <a:r>
              <a:rPr sz="1500" b="1" kern="0" spc="3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1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齿</a:t>
            </a:r>
            <a:r>
              <a:rPr sz="1500" b="1" kern="0" spc="3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1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车</a:t>
            </a:r>
            <a:r>
              <a:rPr sz="1500" b="1" kern="0" spc="3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1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间</a:t>
            </a:r>
            <a:endParaRPr lang="en-US" altLang="en-US" sz="1500" dirty="0"/>
          </a:p>
        </p:txBody>
      </p:sp>
      <p:pic>
        <p:nvPicPr>
          <p:cNvPr id="1538" name="picture 15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812292" y="2932176"/>
            <a:ext cx="3200399" cy="1801367"/>
          </a:xfrm>
          <a:prstGeom prst="rect">
            <a:avLst/>
          </a:prstGeom>
        </p:spPr>
      </p:pic>
      <p:sp>
        <p:nvSpPr>
          <p:cNvPr id="1540" name="textbox 1540"/>
          <p:cNvSpPr/>
          <p:nvPr/>
        </p:nvSpPr>
        <p:spPr>
          <a:xfrm>
            <a:off x="4247388" y="2936747"/>
            <a:ext cx="619125" cy="1800225"/>
          </a:xfrm>
          <a:prstGeom prst="rect">
            <a:avLst/>
          </a:prstGeom>
          <a:solidFill>
            <a:srgbClr val="FFFFFF">
              <a:alpha val="43529"/>
            </a:srgbClr>
          </a:solidFill>
        </p:spPr>
        <p:txBody>
          <a:bodyPr vert="eaVert" wrap="square" lIns="0" tIns="0" rIns="0" bIns="0"/>
          <a:lstStyle/>
          <a:p>
            <a:pPr algn="l" rtl="0" eaLnBrk="0">
              <a:lnSpc>
                <a:spcPct val="170000"/>
              </a:lnSpc>
            </a:pPr>
            <a:endParaRPr lang="en-US" altLang="en-US" sz="1000" dirty="0"/>
          </a:p>
          <a:p>
            <a:pPr marL="361315" algn="l" rtl="0" eaLnBrk="0">
              <a:lnSpc>
                <a:spcPct val="95000"/>
              </a:lnSpc>
            </a:pPr>
            <a:r>
              <a:rPr sz="1500" b="1" kern="0" spc="1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模</a:t>
            </a:r>
            <a:r>
              <a:rPr sz="1500" b="1" kern="0" spc="3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1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具</a:t>
            </a:r>
            <a:r>
              <a:rPr sz="1500" b="1" kern="0" spc="3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1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车</a:t>
            </a:r>
            <a:r>
              <a:rPr sz="1500" b="1" kern="0" spc="3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1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间</a:t>
            </a:r>
            <a:endParaRPr lang="en-US" altLang="en-US" sz="1500" dirty="0"/>
          </a:p>
        </p:txBody>
      </p:sp>
      <p:pic>
        <p:nvPicPr>
          <p:cNvPr id="1542" name="picture 15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4739640" y="2938271"/>
            <a:ext cx="3204971" cy="1795272"/>
          </a:xfrm>
          <a:prstGeom prst="rect">
            <a:avLst/>
          </a:prstGeom>
        </p:spPr>
      </p:pic>
      <p:sp>
        <p:nvSpPr>
          <p:cNvPr id="1544" name="textbox 1544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  <p:sp>
        <p:nvSpPr>
          <p:cNvPr id="1546" name="textbox 1546"/>
          <p:cNvSpPr/>
          <p:nvPr/>
        </p:nvSpPr>
        <p:spPr>
          <a:xfrm>
            <a:off x="8167116" y="4858511"/>
            <a:ext cx="619125" cy="1800225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vert="eaVert" wrap="square" lIns="0" tIns="0" rIns="0" bIns="0"/>
          <a:lstStyle/>
          <a:p>
            <a:pPr algn="l" rtl="0" eaLnBrk="0">
              <a:lnSpc>
                <a:spcPct val="169000"/>
              </a:lnSpc>
            </a:pPr>
            <a:endParaRPr lang="en-US" altLang="en-US" sz="1000" dirty="0"/>
          </a:p>
          <a:p>
            <a:pPr algn="l" rtl="0" eaLnBrk="0">
              <a:lnSpc>
                <a:spcPct val="7000"/>
              </a:lnSpc>
            </a:pPr>
            <a:endParaRPr lang="en-US" altLang="en-US" sz="100" dirty="0"/>
          </a:p>
          <a:p>
            <a:pPr marL="361315" algn="l" rtl="0" eaLnBrk="0">
              <a:lnSpc>
                <a:spcPct val="95000"/>
              </a:lnSpc>
            </a:pPr>
            <a:r>
              <a:rPr sz="1500" b="1" kern="0" spc="1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</a:t>
            </a:r>
            <a:r>
              <a:rPr sz="1500" b="1" kern="0" spc="3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1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</a:t>
            </a:r>
            <a:r>
              <a:rPr sz="1500" b="1" kern="0" spc="2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1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组  装</a:t>
            </a:r>
            <a:endParaRPr lang="en-US" altLang="en-US" sz="1500" dirty="0"/>
          </a:p>
        </p:txBody>
      </p:sp>
      <p:pic>
        <p:nvPicPr>
          <p:cNvPr id="1548" name="picture 15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8671559" y="4858511"/>
            <a:ext cx="3180588" cy="1808987"/>
          </a:xfrm>
          <a:prstGeom prst="rect">
            <a:avLst/>
          </a:prstGeom>
        </p:spPr>
      </p:pic>
      <p:sp>
        <p:nvSpPr>
          <p:cNvPr id="1550" name="textbox 1550"/>
          <p:cNvSpPr/>
          <p:nvPr/>
        </p:nvSpPr>
        <p:spPr>
          <a:xfrm>
            <a:off x="4259579" y="1059179"/>
            <a:ext cx="619125" cy="1800225"/>
          </a:xfrm>
          <a:prstGeom prst="rect">
            <a:avLst/>
          </a:prstGeom>
          <a:solidFill>
            <a:srgbClr val="FFFFFF">
              <a:alpha val="40784"/>
            </a:srgbClr>
          </a:solidFill>
        </p:spPr>
        <p:txBody>
          <a:bodyPr vert="eaVert" wrap="square" lIns="0" tIns="0" rIns="0" bIns="0"/>
          <a:lstStyle/>
          <a:p>
            <a:pPr algn="l" rtl="0" eaLnBrk="0">
              <a:lnSpc>
                <a:spcPct val="170000"/>
              </a:lnSpc>
            </a:pPr>
            <a:endParaRPr lang="en-US" altLang="en-US" sz="1000" dirty="0"/>
          </a:p>
          <a:p>
            <a:pPr algn="l" rtl="0" eaLnBrk="0">
              <a:lnSpc>
                <a:spcPct val="7000"/>
              </a:lnSpc>
            </a:pPr>
            <a:endParaRPr lang="en-US" altLang="en-US" sz="100" dirty="0"/>
          </a:p>
          <a:p>
            <a:pPr marL="361315" algn="l" rtl="0" eaLnBrk="0">
              <a:lnSpc>
                <a:spcPct val="95000"/>
              </a:lnSpc>
            </a:pPr>
            <a:r>
              <a:rPr sz="1500" b="1" kern="0" spc="1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压</a:t>
            </a:r>
            <a:r>
              <a:rPr sz="1500" b="1" kern="0" spc="3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1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铸</a:t>
            </a:r>
            <a:r>
              <a:rPr sz="1500" b="1" kern="0" spc="3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1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车</a:t>
            </a:r>
            <a:r>
              <a:rPr sz="1500" b="1" kern="0" spc="3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1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间</a:t>
            </a:r>
            <a:endParaRPr lang="en-US" altLang="en-US" sz="1500" dirty="0"/>
          </a:p>
        </p:txBody>
      </p:sp>
      <p:pic>
        <p:nvPicPr>
          <p:cNvPr id="1552" name="picture 155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4744211" y="1059180"/>
            <a:ext cx="3192779" cy="1796795"/>
          </a:xfrm>
          <a:prstGeom prst="rect">
            <a:avLst/>
          </a:prstGeom>
        </p:spPr>
      </p:pic>
      <p:sp>
        <p:nvSpPr>
          <p:cNvPr id="1554" name="textbox 1554"/>
          <p:cNvSpPr/>
          <p:nvPr/>
        </p:nvSpPr>
        <p:spPr>
          <a:xfrm>
            <a:off x="8185404" y="1059179"/>
            <a:ext cx="619125" cy="1800225"/>
          </a:xfrm>
          <a:prstGeom prst="rect">
            <a:avLst/>
          </a:prstGeom>
          <a:solidFill>
            <a:srgbClr val="FFFFFF">
              <a:alpha val="43921"/>
            </a:srgbClr>
          </a:solidFill>
        </p:spPr>
        <p:txBody>
          <a:bodyPr vert="eaVert" wrap="square" lIns="0" tIns="0" rIns="0" bIns="0"/>
          <a:lstStyle/>
          <a:p>
            <a:pPr algn="l" rtl="0" eaLnBrk="0">
              <a:lnSpc>
                <a:spcPct val="170000"/>
              </a:lnSpc>
            </a:pPr>
            <a:endParaRPr lang="en-US" altLang="en-US" sz="1000" dirty="0"/>
          </a:p>
          <a:p>
            <a:pPr marL="361315" algn="l" rtl="0" eaLnBrk="0">
              <a:lnSpc>
                <a:spcPct val="95000"/>
              </a:lnSpc>
              <a:spcBef>
                <a:spcPts val="5"/>
              </a:spcBef>
            </a:pPr>
            <a:r>
              <a:rPr sz="1500" b="1" kern="0" spc="1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</a:t>
            </a:r>
            <a:r>
              <a:rPr sz="1500" b="1" kern="0" spc="3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1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控</a:t>
            </a:r>
            <a:r>
              <a:rPr sz="1500" b="1" kern="0" spc="3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1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车</a:t>
            </a:r>
            <a:r>
              <a:rPr sz="1500" b="1" kern="0" spc="3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b="1" kern="0" spc="1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间</a:t>
            </a:r>
            <a:endParaRPr lang="en-US" altLang="en-US" sz="1500" dirty="0"/>
          </a:p>
        </p:txBody>
      </p:sp>
      <p:pic>
        <p:nvPicPr>
          <p:cNvPr id="1556" name="picture 155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8659367" y="1066800"/>
            <a:ext cx="3192780" cy="1790700"/>
          </a:xfrm>
          <a:prstGeom prst="rect">
            <a:avLst/>
          </a:prstGeom>
        </p:spPr>
      </p:pic>
      <p:pic>
        <p:nvPicPr>
          <p:cNvPr id="1558" name="picture 155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959010" y="742187"/>
            <a:ext cx="2124725" cy="200638"/>
          </a:xfrm>
          <a:prstGeom prst="rect">
            <a:avLst/>
          </a:prstGeom>
        </p:spPr>
      </p:pic>
      <p:pic>
        <p:nvPicPr>
          <p:cNvPr id="1560" name="picture 156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3684450" y="742187"/>
            <a:ext cx="2154293" cy="200638"/>
          </a:xfrm>
          <a:prstGeom prst="rect">
            <a:avLst/>
          </a:prstGeom>
        </p:spPr>
      </p:pic>
      <p:sp>
        <p:nvSpPr>
          <p:cNvPr id="1562" name="textbox 1562"/>
          <p:cNvSpPr/>
          <p:nvPr/>
        </p:nvSpPr>
        <p:spPr>
          <a:xfrm>
            <a:off x="937270" y="347008"/>
            <a:ext cx="4920615" cy="49910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32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</a:t>
            </a:r>
            <a:r>
              <a:rPr sz="3200" b="1" kern="0" spc="5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</a:t>
            </a:r>
            <a:r>
              <a:rPr sz="3200" b="1" kern="0" spc="5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能</a:t>
            </a:r>
            <a:r>
              <a:rPr sz="3200" b="1" kern="0" spc="5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力</a:t>
            </a:r>
            <a:r>
              <a:rPr sz="3200" b="1" kern="0" spc="7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3200" b="1" kern="0" spc="5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</a:t>
            </a:r>
            <a:r>
              <a:rPr sz="3200" b="1" kern="0" spc="5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属</a:t>
            </a:r>
            <a:r>
              <a:rPr sz="3200" b="1" kern="0" spc="5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</a:t>
            </a:r>
            <a:r>
              <a:rPr sz="3200" b="1" kern="0" spc="5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</a:t>
            </a:r>
            <a:endParaRPr lang="en-US" altLang="en-US" sz="3200" dirty="0"/>
          </a:p>
        </p:txBody>
      </p:sp>
      <p:pic>
        <p:nvPicPr>
          <p:cNvPr id="1564" name="picture 156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pic>
        <p:nvPicPr>
          <p:cNvPr id="1566" name="picture 156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3329984" y="892666"/>
            <a:ext cx="124018" cy="50159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8" name="picture 156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sp>
        <p:nvSpPr>
          <p:cNvPr id="1570" name="textbox 1570"/>
          <p:cNvSpPr/>
          <p:nvPr/>
        </p:nvSpPr>
        <p:spPr>
          <a:xfrm>
            <a:off x="405384" y="1255776"/>
            <a:ext cx="2309495" cy="5140959"/>
          </a:xfrm>
          <a:prstGeom prst="rect">
            <a:avLst/>
          </a:prstGeom>
          <a:solidFill>
            <a:srgbClr val="FFFFFF">
              <a:alpha val="43921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4000"/>
              </a:lnSpc>
            </a:pPr>
            <a:endParaRPr lang="en-US" altLang="en-US" sz="1000" dirty="0"/>
          </a:p>
          <a:p>
            <a:pPr algn="l" rtl="0" eaLnBrk="0">
              <a:lnSpc>
                <a:spcPct val="104000"/>
              </a:lnSpc>
            </a:pPr>
            <a:endParaRPr lang="en-US" altLang="en-US" sz="1000" dirty="0"/>
          </a:p>
          <a:p>
            <a:pPr algn="l" rtl="0" eaLnBrk="0">
              <a:lnSpc>
                <a:spcPct val="104000"/>
              </a:lnSpc>
            </a:pPr>
            <a:endParaRPr lang="en-US" altLang="en-US" sz="1000" dirty="0"/>
          </a:p>
          <a:p>
            <a:pPr algn="l" rtl="0" eaLnBrk="0">
              <a:lnSpc>
                <a:spcPct val="104000"/>
              </a:lnSpc>
            </a:pPr>
            <a:endParaRPr lang="en-US" altLang="en-US" sz="1000" dirty="0"/>
          </a:p>
          <a:p>
            <a:pPr algn="l" rtl="0" eaLnBrk="0">
              <a:lnSpc>
                <a:spcPct val="104000"/>
              </a:lnSpc>
            </a:pPr>
            <a:endParaRPr lang="en-US" altLang="en-US" sz="1000" dirty="0"/>
          </a:p>
          <a:p>
            <a:pPr algn="l" rtl="0" eaLnBrk="0">
              <a:lnSpc>
                <a:spcPct val="104000"/>
              </a:lnSpc>
            </a:pPr>
            <a:endParaRPr lang="en-US" altLang="en-US" sz="1000" dirty="0"/>
          </a:p>
          <a:p>
            <a:pPr algn="l" rtl="0" eaLnBrk="0">
              <a:lnSpc>
                <a:spcPct val="104000"/>
              </a:lnSpc>
            </a:pPr>
            <a:endParaRPr lang="en-US" altLang="en-US" sz="1000" dirty="0"/>
          </a:p>
          <a:p>
            <a:pPr algn="l" rtl="0" eaLnBrk="0">
              <a:lnSpc>
                <a:spcPct val="104000"/>
              </a:lnSpc>
            </a:pPr>
            <a:endParaRPr lang="en-US" altLang="en-US" sz="1000" dirty="0"/>
          </a:p>
          <a:p>
            <a:pPr algn="l" rtl="0" eaLnBrk="0">
              <a:lnSpc>
                <a:spcPct val="104000"/>
              </a:lnSpc>
            </a:pPr>
            <a:endParaRPr lang="en-US" altLang="en-US" sz="1000" dirty="0"/>
          </a:p>
          <a:p>
            <a:pPr algn="l" rtl="0" eaLnBrk="0">
              <a:lnSpc>
                <a:spcPct val="105000"/>
              </a:lnSpc>
            </a:pPr>
            <a:endParaRPr lang="en-US" altLang="en-US" sz="1000" dirty="0"/>
          </a:p>
          <a:p>
            <a:pPr algn="l" rtl="0" eaLnBrk="0">
              <a:lnSpc>
                <a:spcPct val="105000"/>
              </a:lnSpc>
            </a:pPr>
            <a:endParaRPr lang="en-US" altLang="en-US" sz="1000" dirty="0"/>
          </a:p>
          <a:p>
            <a:pPr algn="l" rtl="0" eaLnBrk="0">
              <a:lnSpc>
                <a:spcPct val="105000"/>
              </a:lnSpc>
            </a:pPr>
            <a:endParaRPr lang="en-US" altLang="en-US" sz="1000" dirty="0"/>
          </a:p>
          <a:p>
            <a:pPr algn="l" rtl="0" eaLnBrk="0">
              <a:lnSpc>
                <a:spcPct val="105000"/>
              </a:lnSpc>
            </a:pPr>
            <a:endParaRPr lang="en-US" altLang="en-US" sz="1000" dirty="0"/>
          </a:p>
          <a:p>
            <a:pPr algn="l" rtl="0" eaLnBrk="0">
              <a:lnSpc>
                <a:spcPct val="9000"/>
              </a:lnSpc>
            </a:pPr>
            <a:endParaRPr lang="en-US" altLang="en-US" sz="100" dirty="0"/>
          </a:p>
          <a:p>
            <a:pPr marL="436880" algn="l" rtl="0" eaLnBrk="0">
              <a:lnSpc>
                <a:spcPct val="89000"/>
              </a:lnSpc>
            </a:pPr>
            <a:r>
              <a:rPr sz="2000" b="1" kern="0" spc="-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仓库面积约</a:t>
            </a:r>
            <a:endParaRPr lang="en-US" altLang="en-US" sz="2000" dirty="0"/>
          </a:p>
          <a:p>
            <a:pPr marL="570865" algn="l" rtl="0" eaLnBrk="0">
              <a:lnSpc>
                <a:spcPts val="3600"/>
              </a:lnSpc>
            </a:pPr>
            <a:r>
              <a:rPr sz="20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30000㎡</a:t>
            </a:r>
            <a:endParaRPr lang="en-US" altLang="en-US" sz="2000" dirty="0"/>
          </a:p>
        </p:txBody>
      </p:sp>
      <p:pic>
        <p:nvPicPr>
          <p:cNvPr id="1572" name="picture 15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847588" y="1267967"/>
            <a:ext cx="2929128" cy="1647444"/>
          </a:xfrm>
          <a:prstGeom prst="rect">
            <a:avLst/>
          </a:prstGeom>
        </p:spPr>
      </p:pic>
      <p:pic>
        <p:nvPicPr>
          <p:cNvPr id="1574" name="picture 15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820924" y="1267967"/>
            <a:ext cx="2924555" cy="1645920"/>
          </a:xfrm>
          <a:prstGeom prst="rect">
            <a:avLst/>
          </a:prstGeom>
        </p:spPr>
      </p:pic>
      <p:pic>
        <p:nvPicPr>
          <p:cNvPr id="1576" name="picture 15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5847588" y="3008376"/>
            <a:ext cx="2924555" cy="1644395"/>
          </a:xfrm>
          <a:prstGeom prst="rect">
            <a:avLst/>
          </a:prstGeom>
        </p:spPr>
      </p:pic>
      <p:pic>
        <p:nvPicPr>
          <p:cNvPr id="1578" name="picture 15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5847588" y="4754880"/>
            <a:ext cx="2924555" cy="1644395"/>
          </a:xfrm>
          <a:prstGeom prst="rect">
            <a:avLst/>
          </a:prstGeom>
        </p:spPr>
      </p:pic>
      <p:pic>
        <p:nvPicPr>
          <p:cNvPr id="1580" name="picture 158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8862059" y="3008376"/>
            <a:ext cx="2924555" cy="1644395"/>
          </a:xfrm>
          <a:prstGeom prst="rect">
            <a:avLst/>
          </a:prstGeom>
        </p:spPr>
      </p:pic>
      <p:pic>
        <p:nvPicPr>
          <p:cNvPr id="1582" name="picture 15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8862059" y="1267968"/>
            <a:ext cx="2924555" cy="1644395"/>
          </a:xfrm>
          <a:prstGeom prst="rect">
            <a:avLst/>
          </a:prstGeom>
        </p:spPr>
      </p:pic>
      <p:pic>
        <p:nvPicPr>
          <p:cNvPr id="1584" name="picture 15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2820924" y="4754880"/>
            <a:ext cx="2923031" cy="1644395"/>
          </a:xfrm>
          <a:prstGeom prst="rect">
            <a:avLst/>
          </a:prstGeom>
        </p:spPr>
      </p:pic>
      <p:pic>
        <p:nvPicPr>
          <p:cNvPr id="1586" name="picture 158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2820924" y="3008376"/>
            <a:ext cx="2919983" cy="1644395"/>
          </a:xfrm>
          <a:prstGeom prst="rect">
            <a:avLst/>
          </a:prstGeom>
        </p:spPr>
      </p:pic>
      <p:pic>
        <p:nvPicPr>
          <p:cNvPr id="1588" name="picture 158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8862059" y="4754880"/>
            <a:ext cx="2916935" cy="1641347"/>
          </a:xfrm>
          <a:prstGeom prst="rect">
            <a:avLst/>
          </a:prstGeom>
        </p:spPr>
      </p:pic>
      <p:pic>
        <p:nvPicPr>
          <p:cNvPr id="1590" name="picture 159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1009010" y="742187"/>
            <a:ext cx="2638332" cy="200638"/>
          </a:xfrm>
          <a:prstGeom prst="rect">
            <a:avLst/>
          </a:prstGeom>
        </p:spPr>
      </p:pic>
      <p:sp>
        <p:nvSpPr>
          <p:cNvPr id="1592" name="textbox 1592"/>
          <p:cNvSpPr/>
          <p:nvPr/>
        </p:nvSpPr>
        <p:spPr>
          <a:xfrm>
            <a:off x="933200" y="347008"/>
            <a:ext cx="2757170" cy="49974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2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3200" b="1" kern="0" spc="-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仓   储</a:t>
            </a:r>
            <a:r>
              <a:rPr sz="3200" b="1" kern="0" spc="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3200" b="1" kern="0" spc="-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能</a:t>
            </a:r>
            <a:r>
              <a:rPr sz="3200" b="1" kern="0" spc="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3200" b="1" kern="0" spc="-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力</a:t>
            </a:r>
            <a:endParaRPr lang="en-US" altLang="en-US" sz="3200" dirty="0"/>
          </a:p>
        </p:txBody>
      </p:sp>
      <p:pic>
        <p:nvPicPr>
          <p:cNvPr id="1594" name="picture 159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pic>
        <p:nvPicPr>
          <p:cNvPr id="1596" name="picture 159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0" y="0"/>
            <a:ext cx="596671" cy="1185545"/>
          </a:xfrm>
          <a:prstGeom prst="rect">
            <a:avLst/>
          </a:prstGeom>
        </p:spPr>
      </p:pic>
      <p:sp>
        <p:nvSpPr>
          <p:cNvPr id="1598" name="textbox 1598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1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7998"/>
          </a:xfrm>
          <a:prstGeom prst="rect">
            <a:avLst/>
          </a:prstGeom>
        </p:spPr>
      </p:pic>
      <p:sp>
        <p:nvSpPr>
          <p:cNvPr id="160" name="textbox 160"/>
          <p:cNvSpPr/>
          <p:nvPr/>
        </p:nvSpPr>
        <p:spPr>
          <a:xfrm>
            <a:off x="1028801" y="2408301"/>
            <a:ext cx="4479925" cy="16732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8000"/>
              </a:lnSpc>
            </a:pPr>
            <a:endParaRPr lang="en-US" altLang="en-US" sz="100" dirty="0"/>
          </a:p>
          <a:p>
            <a:pPr algn="r" rtl="0" eaLnBrk="0">
              <a:lnSpc>
                <a:spcPct val="97000"/>
              </a:lnSpc>
            </a:pPr>
            <a:r>
              <a:rPr sz="6000" b="1" kern="0" spc="-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</a:t>
            </a:r>
            <a:r>
              <a:rPr sz="6000" b="1" kern="0" spc="1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6000" b="1" kern="0" spc="-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</a:t>
            </a:r>
            <a:r>
              <a:rPr sz="6000" b="1" kern="0" spc="1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6000" b="1" kern="0" spc="-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领</a:t>
            </a:r>
            <a:r>
              <a:rPr sz="6000" b="1" kern="0" spc="1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6000" b="1" kern="0" spc="-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域</a:t>
            </a:r>
            <a:endParaRPr lang="en-US" altLang="en-US" sz="6000" dirty="0"/>
          </a:p>
          <a:p>
            <a:pPr algn="l" rtl="0" eaLnBrk="0">
              <a:lnSpc>
                <a:spcPct val="100000"/>
              </a:lnSpc>
            </a:pPr>
            <a:endParaRPr lang="en-US" altLang="en-US" sz="1800" dirty="0"/>
          </a:p>
          <a:p>
            <a:pPr algn="l" rtl="0" eaLnBrk="0">
              <a:lnSpc>
                <a:spcPct val="1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8000"/>
              </a:lnSpc>
            </a:pPr>
            <a:r>
              <a:rPr sz="36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Application</a:t>
            </a:r>
            <a:endParaRPr lang="en-US" altLang="en-US" sz="3600" dirty="0"/>
          </a:p>
        </p:txBody>
      </p:sp>
      <p:sp>
        <p:nvSpPr>
          <p:cNvPr id="162" name="path"/>
          <p:cNvSpPr/>
          <p:nvPr/>
        </p:nvSpPr>
        <p:spPr>
          <a:xfrm>
            <a:off x="7263130" y="1976628"/>
            <a:ext cx="2271648" cy="1652142"/>
          </a:xfrm>
          <a:custGeom>
            <a:avLst/>
            <a:gdLst/>
            <a:ahLst/>
            <a:cxnLst/>
            <a:rect l="0" t="0" r="0" b="0"/>
            <a:pathLst>
              <a:path w="3577" h="2601">
                <a:moveTo>
                  <a:pt x="844" y="267"/>
                </a:moveTo>
                <a:cubicBezTo>
                  <a:pt x="500" y="267"/>
                  <a:pt x="327" y="623"/>
                  <a:pt x="327" y="1335"/>
                </a:cubicBezTo>
                <a:cubicBezTo>
                  <a:pt x="327" y="2002"/>
                  <a:pt x="496" y="2335"/>
                  <a:pt x="834" y="2335"/>
                </a:cubicBezTo>
                <a:cubicBezTo>
                  <a:pt x="1167" y="2335"/>
                  <a:pt x="1334" y="1996"/>
                  <a:pt x="1334" y="1319"/>
                </a:cubicBezTo>
                <a:cubicBezTo>
                  <a:pt x="1334" y="618"/>
                  <a:pt x="1170" y="267"/>
                  <a:pt x="844" y="267"/>
                </a:cubicBezTo>
                <a:moveTo>
                  <a:pt x="2743" y="3"/>
                </a:moveTo>
                <a:cubicBezTo>
                  <a:pt x="2970" y="3"/>
                  <a:pt x="3153" y="64"/>
                  <a:pt x="3291" y="185"/>
                </a:cubicBezTo>
                <a:cubicBezTo>
                  <a:pt x="3430" y="307"/>
                  <a:pt x="3499" y="471"/>
                  <a:pt x="3499" y="679"/>
                </a:cubicBezTo>
                <a:cubicBezTo>
                  <a:pt x="3499" y="864"/>
                  <a:pt x="3456" y="1023"/>
                  <a:pt x="3371" y="1158"/>
                </a:cubicBezTo>
                <a:cubicBezTo>
                  <a:pt x="3287" y="1294"/>
                  <a:pt x="3142" y="1432"/>
                  <a:pt x="2936" y="1573"/>
                </a:cubicBezTo>
                <a:cubicBezTo>
                  <a:pt x="2727" y="1718"/>
                  <a:pt x="2587" y="1822"/>
                  <a:pt x="2516" y="1885"/>
                </a:cubicBezTo>
                <a:cubicBezTo>
                  <a:pt x="2445" y="1947"/>
                  <a:pt x="2396" y="2007"/>
                  <a:pt x="2367" y="2064"/>
                </a:cubicBezTo>
                <a:cubicBezTo>
                  <a:pt x="2340" y="2122"/>
                  <a:pt x="2325" y="2191"/>
                  <a:pt x="2325" y="2274"/>
                </a:cubicBezTo>
                <a:lnTo>
                  <a:pt x="3573" y="2274"/>
                </a:lnTo>
                <a:lnTo>
                  <a:pt x="3573" y="2556"/>
                </a:lnTo>
                <a:lnTo>
                  <a:pt x="1995" y="2556"/>
                </a:lnTo>
                <a:lnTo>
                  <a:pt x="1995" y="2431"/>
                </a:lnTo>
                <a:cubicBezTo>
                  <a:pt x="1995" y="2286"/>
                  <a:pt x="2014" y="2163"/>
                  <a:pt x="2054" y="2062"/>
                </a:cubicBezTo>
                <a:cubicBezTo>
                  <a:pt x="2093" y="1961"/>
                  <a:pt x="2158" y="1863"/>
                  <a:pt x="2249" y="1767"/>
                </a:cubicBezTo>
                <a:cubicBezTo>
                  <a:pt x="2340" y="1671"/>
                  <a:pt x="2481" y="1557"/>
                  <a:pt x="2674" y="1423"/>
                </a:cubicBezTo>
                <a:cubicBezTo>
                  <a:pt x="2870" y="1284"/>
                  <a:pt x="3005" y="1163"/>
                  <a:pt x="3077" y="1059"/>
                </a:cubicBezTo>
                <a:cubicBezTo>
                  <a:pt x="3148" y="955"/>
                  <a:pt x="3184" y="836"/>
                  <a:pt x="3184" y="703"/>
                </a:cubicBezTo>
                <a:cubicBezTo>
                  <a:pt x="3184" y="568"/>
                  <a:pt x="3142" y="462"/>
                  <a:pt x="3056" y="385"/>
                </a:cubicBezTo>
                <a:cubicBezTo>
                  <a:pt x="2971" y="307"/>
                  <a:pt x="2855" y="269"/>
                  <a:pt x="2708" y="269"/>
                </a:cubicBezTo>
                <a:cubicBezTo>
                  <a:pt x="2604" y="269"/>
                  <a:pt x="2499" y="295"/>
                  <a:pt x="2393" y="348"/>
                </a:cubicBezTo>
                <a:cubicBezTo>
                  <a:pt x="2288" y="401"/>
                  <a:pt x="2189" y="477"/>
                  <a:pt x="2097" y="575"/>
                </a:cubicBezTo>
                <a:lnTo>
                  <a:pt x="2097" y="267"/>
                </a:lnTo>
                <a:cubicBezTo>
                  <a:pt x="2179" y="182"/>
                  <a:pt x="2272" y="116"/>
                  <a:pt x="2376" y="71"/>
                </a:cubicBezTo>
                <a:cubicBezTo>
                  <a:pt x="2481" y="26"/>
                  <a:pt x="2603" y="3"/>
                  <a:pt x="2743" y="3"/>
                </a:cubicBezTo>
                <a:moveTo>
                  <a:pt x="862" y="3"/>
                </a:moveTo>
                <a:cubicBezTo>
                  <a:pt x="1393" y="3"/>
                  <a:pt x="1659" y="432"/>
                  <a:pt x="1659" y="1290"/>
                </a:cubicBezTo>
                <a:cubicBezTo>
                  <a:pt x="1659" y="1713"/>
                  <a:pt x="1584" y="2037"/>
                  <a:pt x="1435" y="2261"/>
                </a:cubicBezTo>
                <a:cubicBezTo>
                  <a:pt x="1285" y="2486"/>
                  <a:pt x="1075" y="2598"/>
                  <a:pt x="805" y="2598"/>
                </a:cubicBezTo>
                <a:cubicBezTo>
                  <a:pt x="550" y="2598"/>
                  <a:pt x="353" y="2491"/>
                  <a:pt x="213" y="2278"/>
                </a:cubicBezTo>
                <a:cubicBezTo>
                  <a:pt x="73" y="2066"/>
                  <a:pt x="3" y="1756"/>
                  <a:pt x="3" y="1350"/>
                </a:cubicBezTo>
                <a:cubicBezTo>
                  <a:pt x="3" y="907"/>
                  <a:pt x="76" y="572"/>
                  <a:pt x="223" y="344"/>
                </a:cubicBezTo>
                <a:cubicBezTo>
                  <a:pt x="370" y="117"/>
                  <a:pt x="583" y="3"/>
                  <a:pt x="862" y="3"/>
                </a:cubicBezTo>
              </a:path>
            </a:pathLst>
          </a:custGeom>
          <a:noFill/>
          <a:ln w="4572" cap="flat">
            <a:solidFill>
              <a:srgbClr val="FFFFFF">
                <a:alpha val="100000"/>
              </a:srgbClr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64" name="picture 1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sp>
        <p:nvSpPr>
          <p:cNvPr id="166" name="textbox 166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0" name="picture 16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7998"/>
          </a:xfrm>
          <a:prstGeom prst="rect">
            <a:avLst/>
          </a:prstGeom>
        </p:spPr>
      </p:pic>
      <p:sp>
        <p:nvSpPr>
          <p:cNvPr id="1602" name="textbox 1602"/>
          <p:cNvSpPr/>
          <p:nvPr/>
        </p:nvSpPr>
        <p:spPr>
          <a:xfrm>
            <a:off x="1030630" y="2408301"/>
            <a:ext cx="4478020" cy="167068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60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研  发</a:t>
            </a:r>
            <a:r>
              <a:rPr sz="6000" b="1" kern="0" spc="1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60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能</a:t>
            </a:r>
            <a:r>
              <a:rPr sz="6000" b="1" kern="0" spc="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60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力</a:t>
            </a:r>
            <a:endParaRPr lang="en-US" altLang="en-US" sz="6000" dirty="0"/>
          </a:p>
          <a:p>
            <a:pPr algn="l" rtl="0" eaLnBrk="0">
              <a:lnSpc>
                <a:spcPct val="105000"/>
              </a:lnSpc>
            </a:pPr>
            <a:endParaRPr lang="en-US" altLang="en-US" sz="1700" dirty="0"/>
          </a:p>
          <a:p>
            <a:pPr algn="l" rtl="0" eaLnBrk="0">
              <a:lnSpc>
                <a:spcPct val="13000"/>
              </a:lnSpc>
            </a:pPr>
            <a:endParaRPr lang="en-US" altLang="en-US" sz="100" dirty="0"/>
          </a:p>
          <a:p>
            <a:pPr marL="47625" algn="l" rtl="0" eaLnBrk="0">
              <a:lnSpc>
                <a:spcPct val="88000"/>
              </a:lnSpc>
            </a:pPr>
            <a:r>
              <a:rPr sz="36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R&amp;D  Capa</a:t>
            </a:r>
            <a:r>
              <a:rPr sz="3600" b="1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bility</a:t>
            </a:r>
            <a:endParaRPr lang="en-US" altLang="en-US" sz="3600" dirty="0"/>
          </a:p>
        </p:txBody>
      </p:sp>
      <p:grpSp>
        <p:nvGrpSpPr>
          <p:cNvPr id="50" name="group 50"/>
          <p:cNvGrpSpPr/>
          <p:nvPr/>
        </p:nvGrpSpPr>
        <p:grpSpPr>
          <a:xfrm rot="21600000">
            <a:off x="7263130" y="1976628"/>
            <a:ext cx="2231517" cy="1653158"/>
            <a:chOff x="0" y="0"/>
            <a:chExt cx="2231517" cy="1653158"/>
          </a:xfrm>
        </p:grpSpPr>
        <p:sp>
          <p:nvSpPr>
            <p:cNvPr id="1604" name="path"/>
            <p:cNvSpPr/>
            <p:nvPr/>
          </p:nvSpPr>
          <p:spPr>
            <a:xfrm>
              <a:off x="2285" y="2285"/>
              <a:ext cx="2226945" cy="1648586"/>
            </a:xfrm>
            <a:custGeom>
              <a:avLst/>
              <a:gdLst/>
              <a:ahLst/>
              <a:cxnLst/>
              <a:rect l="0" t="0" r="0" b="0"/>
              <a:pathLst>
                <a:path w="3507" h="2596">
                  <a:moveTo>
                    <a:pt x="840" y="264"/>
                  </a:moveTo>
                  <a:cubicBezTo>
                    <a:pt x="496" y="264"/>
                    <a:pt x="324" y="620"/>
                    <a:pt x="324" y="1332"/>
                  </a:cubicBezTo>
                  <a:cubicBezTo>
                    <a:pt x="324" y="1998"/>
                    <a:pt x="493" y="2332"/>
                    <a:pt x="831" y="2332"/>
                  </a:cubicBezTo>
                  <a:cubicBezTo>
                    <a:pt x="1164" y="2332"/>
                    <a:pt x="1330" y="1993"/>
                    <a:pt x="1330" y="1316"/>
                  </a:cubicBezTo>
                  <a:cubicBezTo>
                    <a:pt x="1330" y="614"/>
                    <a:pt x="1167" y="264"/>
                    <a:pt x="840" y="264"/>
                  </a:cubicBezTo>
                  <a:moveTo>
                    <a:pt x="2208" y="42"/>
                  </a:moveTo>
                  <a:lnTo>
                    <a:pt x="3382" y="42"/>
                  </a:lnTo>
                  <a:lnTo>
                    <a:pt x="3382" y="320"/>
                  </a:lnTo>
                  <a:lnTo>
                    <a:pt x="2476" y="320"/>
                  </a:lnTo>
                  <a:lnTo>
                    <a:pt x="2424" y="1032"/>
                  </a:lnTo>
                  <a:lnTo>
                    <a:pt x="2653" y="1022"/>
                  </a:lnTo>
                  <a:cubicBezTo>
                    <a:pt x="2918" y="1022"/>
                    <a:pt x="3127" y="1088"/>
                    <a:pt x="3279" y="1221"/>
                  </a:cubicBezTo>
                  <a:cubicBezTo>
                    <a:pt x="3431" y="1353"/>
                    <a:pt x="3507" y="1538"/>
                    <a:pt x="3507" y="1777"/>
                  </a:cubicBezTo>
                  <a:cubicBezTo>
                    <a:pt x="3507" y="2023"/>
                    <a:pt x="3425" y="2220"/>
                    <a:pt x="3263" y="2370"/>
                  </a:cubicBezTo>
                  <a:cubicBezTo>
                    <a:pt x="3100" y="2521"/>
                    <a:pt x="2881" y="2596"/>
                    <a:pt x="2607" y="2596"/>
                  </a:cubicBezTo>
                  <a:cubicBezTo>
                    <a:pt x="2371" y="2596"/>
                    <a:pt x="2196" y="2561"/>
                    <a:pt x="2080" y="2490"/>
                  </a:cubicBezTo>
                  <a:lnTo>
                    <a:pt x="2080" y="2166"/>
                  </a:lnTo>
                  <a:cubicBezTo>
                    <a:pt x="2250" y="2277"/>
                    <a:pt x="2423" y="2332"/>
                    <a:pt x="2599" y="2332"/>
                  </a:cubicBezTo>
                  <a:cubicBezTo>
                    <a:pt x="2774" y="2332"/>
                    <a:pt x="2915" y="2283"/>
                    <a:pt x="3023" y="2187"/>
                  </a:cubicBezTo>
                  <a:cubicBezTo>
                    <a:pt x="3130" y="2090"/>
                    <a:pt x="3184" y="1962"/>
                    <a:pt x="3184" y="1802"/>
                  </a:cubicBezTo>
                  <a:cubicBezTo>
                    <a:pt x="3184" y="1642"/>
                    <a:pt x="3128" y="1517"/>
                    <a:pt x="3016" y="1428"/>
                  </a:cubicBezTo>
                  <a:cubicBezTo>
                    <a:pt x="2905" y="1339"/>
                    <a:pt x="2747" y="1294"/>
                    <a:pt x="2542" y="1294"/>
                  </a:cubicBezTo>
                  <a:cubicBezTo>
                    <a:pt x="2385" y="1294"/>
                    <a:pt x="2243" y="1301"/>
                    <a:pt x="2116" y="1316"/>
                  </a:cubicBezTo>
                  <a:lnTo>
                    <a:pt x="2208" y="42"/>
                  </a:lnTo>
                  <a:close/>
                  <a:moveTo>
                    <a:pt x="858" y="0"/>
                  </a:moveTo>
                  <a:cubicBezTo>
                    <a:pt x="1390" y="0"/>
                    <a:pt x="1656" y="428"/>
                    <a:pt x="1656" y="1286"/>
                  </a:cubicBezTo>
                  <a:cubicBezTo>
                    <a:pt x="1656" y="1710"/>
                    <a:pt x="1581" y="2034"/>
                    <a:pt x="1431" y="2258"/>
                  </a:cubicBezTo>
                  <a:cubicBezTo>
                    <a:pt x="1282" y="2482"/>
                    <a:pt x="1072" y="2594"/>
                    <a:pt x="802" y="2594"/>
                  </a:cubicBezTo>
                  <a:cubicBezTo>
                    <a:pt x="547" y="2594"/>
                    <a:pt x="349" y="2488"/>
                    <a:pt x="209" y="2275"/>
                  </a:cubicBezTo>
                  <a:cubicBezTo>
                    <a:pt x="69" y="2062"/>
                    <a:pt x="0" y="1752"/>
                    <a:pt x="0" y="1346"/>
                  </a:cubicBezTo>
                  <a:cubicBezTo>
                    <a:pt x="0" y="903"/>
                    <a:pt x="73" y="568"/>
                    <a:pt x="220" y="340"/>
                  </a:cubicBezTo>
                  <a:cubicBezTo>
                    <a:pt x="367" y="113"/>
                    <a:pt x="580" y="0"/>
                    <a:pt x="858" y="0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606" name="path"/>
            <p:cNvSpPr/>
            <p:nvPr/>
          </p:nvSpPr>
          <p:spPr>
            <a:xfrm>
              <a:off x="0" y="0"/>
              <a:ext cx="2231517" cy="1653158"/>
            </a:xfrm>
            <a:custGeom>
              <a:avLst/>
              <a:gdLst/>
              <a:ahLst/>
              <a:cxnLst/>
              <a:rect l="0" t="0" r="0" b="0"/>
              <a:pathLst>
                <a:path w="3514" h="2603">
                  <a:moveTo>
                    <a:pt x="844" y="267"/>
                  </a:moveTo>
                  <a:cubicBezTo>
                    <a:pt x="500" y="267"/>
                    <a:pt x="327" y="623"/>
                    <a:pt x="327" y="1335"/>
                  </a:cubicBezTo>
                  <a:cubicBezTo>
                    <a:pt x="327" y="2002"/>
                    <a:pt x="496" y="2335"/>
                    <a:pt x="834" y="2335"/>
                  </a:cubicBezTo>
                  <a:cubicBezTo>
                    <a:pt x="1167" y="2335"/>
                    <a:pt x="1334" y="1996"/>
                    <a:pt x="1334" y="1319"/>
                  </a:cubicBezTo>
                  <a:cubicBezTo>
                    <a:pt x="1334" y="618"/>
                    <a:pt x="1170" y="267"/>
                    <a:pt x="844" y="267"/>
                  </a:cubicBezTo>
                  <a:moveTo>
                    <a:pt x="2212" y="45"/>
                  </a:moveTo>
                  <a:lnTo>
                    <a:pt x="3385" y="45"/>
                  </a:lnTo>
                  <a:lnTo>
                    <a:pt x="3385" y="324"/>
                  </a:lnTo>
                  <a:lnTo>
                    <a:pt x="2479" y="324"/>
                  </a:lnTo>
                  <a:lnTo>
                    <a:pt x="2427" y="1035"/>
                  </a:lnTo>
                  <a:lnTo>
                    <a:pt x="2656" y="1026"/>
                  </a:lnTo>
                  <a:cubicBezTo>
                    <a:pt x="2922" y="1026"/>
                    <a:pt x="3131" y="1092"/>
                    <a:pt x="3282" y="1224"/>
                  </a:cubicBezTo>
                  <a:cubicBezTo>
                    <a:pt x="3434" y="1356"/>
                    <a:pt x="3510" y="1542"/>
                    <a:pt x="3510" y="1781"/>
                  </a:cubicBezTo>
                  <a:cubicBezTo>
                    <a:pt x="3510" y="2026"/>
                    <a:pt x="3429" y="2224"/>
                    <a:pt x="3266" y="2374"/>
                  </a:cubicBezTo>
                  <a:cubicBezTo>
                    <a:pt x="3104" y="2524"/>
                    <a:pt x="2885" y="2599"/>
                    <a:pt x="2611" y="2599"/>
                  </a:cubicBezTo>
                  <a:cubicBezTo>
                    <a:pt x="2375" y="2599"/>
                    <a:pt x="2200" y="2564"/>
                    <a:pt x="2084" y="2494"/>
                  </a:cubicBezTo>
                  <a:lnTo>
                    <a:pt x="2084" y="2170"/>
                  </a:lnTo>
                  <a:cubicBezTo>
                    <a:pt x="2253" y="2280"/>
                    <a:pt x="2426" y="2335"/>
                    <a:pt x="2602" y="2335"/>
                  </a:cubicBezTo>
                  <a:cubicBezTo>
                    <a:pt x="2778" y="2335"/>
                    <a:pt x="2919" y="2287"/>
                    <a:pt x="3026" y="2190"/>
                  </a:cubicBezTo>
                  <a:cubicBezTo>
                    <a:pt x="3134" y="2093"/>
                    <a:pt x="3188" y="1965"/>
                    <a:pt x="3188" y="1805"/>
                  </a:cubicBezTo>
                  <a:cubicBezTo>
                    <a:pt x="3188" y="1645"/>
                    <a:pt x="3132" y="1521"/>
                    <a:pt x="3020" y="1432"/>
                  </a:cubicBezTo>
                  <a:cubicBezTo>
                    <a:pt x="2908" y="1342"/>
                    <a:pt x="2750" y="1298"/>
                    <a:pt x="2546" y="1298"/>
                  </a:cubicBezTo>
                  <a:cubicBezTo>
                    <a:pt x="2388" y="1298"/>
                    <a:pt x="2246" y="1305"/>
                    <a:pt x="2120" y="1319"/>
                  </a:cubicBezTo>
                  <a:lnTo>
                    <a:pt x="2212" y="45"/>
                  </a:lnTo>
                  <a:close/>
                  <a:moveTo>
                    <a:pt x="862" y="3"/>
                  </a:moveTo>
                  <a:cubicBezTo>
                    <a:pt x="1393" y="3"/>
                    <a:pt x="1659" y="432"/>
                    <a:pt x="1659" y="1290"/>
                  </a:cubicBezTo>
                  <a:cubicBezTo>
                    <a:pt x="1659" y="1713"/>
                    <a:pt x="1584" y="2037"/>
                    <a:pt x="1435" y="2261"/>
                  </a:cubicBezTo>
                  <a:cubicBezTo>
                    <a:pt x="1285" y="2486"/>
                    <a:pt x="1075" y="2598"/>
                    <a:pt x="805" y="2598"/>
                  </a:cubicBezTo>
                  <a:cubicBezTo>
                    <a:pt x="550" y="2598"/>
                    <a:pt x="353" y="2491"/>
                    <a:pt x="213" y="2278"/>
                  </a:cubicBezTo>
                  <a:cubicBezTo>
                    <a:pt x="73" y="2066"/>
                    <a:pt x="3" y="1756"/>
                    <a:pt x="3" y="1350"/>
                  </a:cubicBezTo>
                  <a:cubicBezTo>
                    <a:pt x="3" y="907"/>
                    <a:pt x="76" y="572"/>
                    <a:pt x="223" y="344"/>
                  </a:cubicBezTo>
                  <a:cubicBezTo>
                    <a:pt x="370" y="117"/>
                    <a:pt x="583" y="3"/>
                    <a:pt x="862" y="3"/>
                  </a:cubicBezTo>
                </a:path>
              </a:pathLst>
            </a:custGeom>
            <a:noFill/>
            <a:ln w="4572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pic>
        <p:nvPicPr>
          <p:cNvPr id="1608" name="picture 16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sp>
        <p:nvSpPr>
          <p:cNvPr id="1610" name="textbox 1610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2" name="picture 16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sp>
        <p:nvSpPr>
          <p:cNvPr id="1614" name="path"/>
          <p:cNvSpPr/>
          <p:nvPr/>
        </p:nvSpPr>
        <p:spPr>
          <a:xfrm>
            <a:off x="1900301" y="2685288"/>
            <a:ext cx="8670290" cy="1507235"/>
          </a:xfrm>
          <a:custGeom>
            <a:avLst/>
            <a:gdLst/>
            <a:ahLst/>
            <a:cxnLst/>
            <a:rect l="0" t="0" r="0" b="0"/>
            <a:pathLst>
              <a:path w="13654" h="2373">
                <a:moveTo>
                  <a:pt x="7012" y="0"/>
                </a:moveTo>
                <a:lnTo>
                  <a:pt x="7012" y="2373"/>
                </a:lnTo>
                <a:moveTo>
                  <a:pt x="10987" y="1994"/>
                </a:moveTo>
                <a:lnTo>
                  <a:pt x="10987" y="2372"/>
                </a:lnTo>
                <a:moveTo>
                  <a:pt x="13649" y="1994"/>
                </a:moveTo>
                <a:lnTo>
                  <a:pt x="13649" y="2372"/>
                </a:lnTo>
                <a:moveTo>
                  <a:pt x="4053" y="1994"/>
                </a:moveTo>
                <a:lnTo>
                  <a:pt x="4053" y="2372"/>
                </a:lnTo>
                <a:moveTo>
                  <a:pt x="5" y="1994"/>
                </a:moveTo>
                <a:lnTo>
                  <a:pt x="5" y="2372"/>
                </a:lnTo>
              </a:path>
            </a:pathLst>
          </a:custGeom>
          <a:noFill/>
          <a:ln w="6350" cap="flat">
            <a:solidFill>
              <a:srgbClr val="1587FD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616" name="picture 16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671778" y="742187"/>
            <a:ext cx="2154293" cy="200638"/>
          </a:xfrm>
          <a:prstGeom prst="rect">
            <a:avLst/>
          </a:prstGeom>
        </p:spPr>
      </p:pic>
      <p:pic>
        <p:nvPicPr>
          <p:cNvPr id="1618" name="picture 16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46363" y="742187"/>
            <a:ext cx="2137372" cy="200638"/>
          </a:xfrm>
          <a:prstGeom prst="rect">
            <a:avLst/>
          </a:prstGeom>
        </p:spPr>
      </p:pic>
      <p:sp>
        <p:nvSpPr>
          <p:cNvPr id="1620" name="textbox 1620"/>
          <p:cNvSpPr/>
          <p:nvPr/>
        </p:nvSpPr>
        <p:spPr>
          <a:xfrm>
            <a:off x="928830" y="347008"/>
            <a:ext cx="7121525" cy="143383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lang="en-US" altLang="en-US" sz="100" dirty="0"/>
          </a:p>
          <a:p>
            <a:pPr marL="15240" algn="l" rtl="0" eaLnBrk="0">
              <a:lnSpc>
                <a:spcPct val="97000"/>
              </a:lnSpc>
            </a:pPr>
            <a:r>
              <a:rPr sz="32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研</a:t>
            </a:r>
            <a:r>
              <a:rPr sz="3200" b="1" kern="0" spc="5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</a:t>
            </a:r>
            <a:r>
              <a:rPr sz="3200" b="1" kern="0" spc="5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能</a:t>
            </a:r>
            <a:r>
              <a:rPr sz="3200" b="1" kern="0" spc="5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力</a:t>
            </a:r>
            <a:r>
              <a:rPr sz="3200" b="1" kern="0" spc="7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3200" b="1" kern="0" spc="5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组</a:t>
            </a:r>
            <a:r>
              <a:rPr sz="3200" b="1" kern="0" spc="5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织</a:t>
            </a:r>
            <a:r>
              <a:rPr sz="3200" b="1" kern="0" spc="5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架</a:t>
            </a:r>
            <a:r>
              <a:rPr sz="3200" b="1" kern="0" spc="5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构</a:t>
            </a:r>
            <a:endParaRPr lang="en-US" altLang="en-US" sz="3200" dirty="0"/>
          </a:p>
          <a:p>
            <a:pPr algn="l" rtl="0" eaLnBrk="0">
              <a:lnSpc>
                <a:spcPct val="113000"/>
              </a:lnSpc>
            </a:pPr>
            <a:endParaRPr lang="en-US" altLang="en-US" sz="1000" dirty="0"/>
          </a:p>
          <a:p>
            <a:pPr algn="l" rtl="0" eaLnBrk="0">
              <a:lnSpc>
                <a:spcPct val="113000"/>
              </a:lnSpc>
            </a:pPr>
            <a:endParaRPr lang="en-US" altLang="en-US" sz="1000" dirty="0"/>
          </a:p>
          <a:p>
            <a:pPr marL="12700" algn="l" rtl="0" eaLnBrk="0">
              <a:lnSpc>
                <a:spcPct val="97000"/>
              </a:lnSpc>
              <a:spcBef>
                <a:spcPts val="370"/>
              </a:spcBef>
            </a:pPr>
            <a:r>
              <a:rPr sz="1200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公司研发团队不断攻克技术难关，每季度研发新款产品，  </a:t>
            </a:r>
            <a:r>
              <a:rPr sz="1200" kern="0" spc="-2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授权专利超120项，</a:t>
            </a:r>
            <a:endParaRPr lang="en-US" altLang="en-US" sz="1200" dirty="0"/>
          </a:p>
          <a:p>
            <a:pPr algn="l" rtl="0" eaLnBrk="0">
              <a:lnSpc>
                <a:spcPct val="103000"/>
              </a:lnSpc>
            </a:pPr>
            <a:endParaRPr lang="en-US" altLang="en-US" sz="1200" dirty="0"/>
          </a:p>
          <a:p>
            <a:pPr marL="13335" algn="l" rtl="0" eaLnBrk="0">
              <a:lnSpc>
                <a:spcPct val="97000"/>
              </a:lnSpc>
              <a:spcBef>
                <a:spcPts val="5"/>
              </a:spcBef>
            </a:pPr>
            <a:r>
              <a:rPr sz="1200" kern="0" spc="-2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能够为客户提供ODM&amp;OEM全流程专业服务</a:t>
            </a:r>
            <a:r>
              <a:rPr sz="1200" kern="0" spc="-1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200" kern="0" spc="-2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200" kern="0" spc="-2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保证托普拉品牌产品在市场的研发技术领</a:t>
            </a:r>
            <a:r>
              <a:rPr sz="1200" kern="0" spc="-30" dirty="0"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域占据领导地位。</a:t>
            </a:r>
            <a:endParaRPr lang="en-US" altLang="en-US" sz="1200" dirty="0"/>
          </a:p>
        </p:txBody>
      </p:sp>
      <p:grpSp>
        <p:nvGrpSpPr>
          <p:cNvPr id="52" name="group 52"/>
          <p:cNvGrpSpPr/>
          <p:nvPr/>
        </p:nvGrpSpPr>
        <p:grpSpPr>
          <a:xfrm rot="21600000">
            <a:off x="5152644" y="2129028"/>
            <a:ext cx="2346960" cy="669035"/>
            <a:chOff x="0" y="0"/>
            <a:chExt cx="2346960" cy="669035"/>
          </a:xfrm>
        </p:grpSpPr>
        <p:sp>
          <p:nvSpPr>
            <p:cNvPr id="1622" name="path"/>
            <p:cNvSpPr/>
            <p:nvPr/>
          </p:nvSpPr>
          <p:spPr>
            <a:xfrm>
              <a:off x="0" y="0"/>
              <a:ext cx="2237232" cy="600455"/>
            </a:xfrm>
            <a:custGeom>
              <a:avLst/>
              <a:gdLst/>
              <a:ahLst/>
              <a:cxnLst/>
              <a:rect l="0" t="0" r="0" b="0"/>
              <a:pathLst>
                <a:path w="3523" h="945">
                  <a:moveTo>
                    <a:pt x="0" y="94"/>
                  </a:moveTo>
                  <a:moveTo>
                    <a:pt x="0" y="94"/>
                  </a:moveTo>
                  <a:cubicBezTo>
                    <a:pt x="0" y="42"/>
                    <a:pt x="42" y="0"/>
                    <a:pt x="94" y="0"/>
                  </a:cubicBezTo>
                  <a:lnTo>
                    <a:pt x="3428" y="0"/>
                  </a:lnTo>
                  <a:cubicBezTo>
                    <a:pt x="3480" y="0"/>
                    <a:pt x="3523" y="42"/>
                    <a:pt x="3523" y="94"/>
                  </a:cubicBezTo>
                  <a:lnTo>
                    <a:pt x="3523" y="850"/>
                  </a:lnTo>
                  <a:cubicBezTo>
                    <a:pt x="3523" y="903"/>
                    <a:pt x="3480" y="945"/>
                    <a:pt x="3428" y="945"/>
                  </a:cubicBezTo>
                  <a:lnTo>
                    <a:pt x="94" y="945"/>
                  </a:lnTo>
                  <a:cubicBezTo>
                    <a:pt x="42" y="945"/>
                    <a:pt x="0" y="903"/>
                    <a:pt x="0" y="850"/>
                  </a:cubicBezTo>
                  <a:lnTo>
                    <a:pt x="0" y="94"/>
                  </a:lnTo>
                  <a:close/>
                </a:path>
              </a:pathLst>
            </a:custGeom>
            <a:solidFill>
              <a:srgbClr val="1587FD">
                <a:alpha val="74901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624" name="path"/>
            <p:cNvSpPr/>
            <p:nvPr/>
          </p:nvSpPr>
          <p:spPr>
            <a:xfrm>
              <a:off x="109727" y="70103"/>
              <a:ext cx="2237232" cy="598932"/>
            </a:xfrm>
            <a:custGeom>
              <a:avLst/>
              <a:gdLst/>
              <a:ahLst/>
              <a:cxnLst/>
              <a:rect l="0" t="0" r="0" b="0"/>
              <a:pathLst>
                <a:path w="3523" h="943">
                  <a:moveTo>
                    <a:pt x="0" y="94"/>
                  </a:moveTo>
                  <a:moveTo>
                    <a:pt x="0" y="94"/>
                  </a:moveTo>
                  <a:cubicBezTo>
                    <a:pt x="0" y="42"/>
                    <a:pt x="63" y="0"/>
                    <a:pt x="142" y="0"/>
                  </a:cubicBezTo>
                  <a:lnTo>
                    <a:pt x="3380" y="0"/>
                  </a:lnTo>
                  <a:cubicBezTo>
                    <a:pt x="3459" y="0"/>
                    <a:pt x="3523" y="42"/>
                    <a:pt x="3523" y="94"/>
                  </a:cubicBezTo>
                  <a:lnTo>
                    <a:pt x="3523" y="848"/>
                  </a:lnTo>
                  <a:cubicBezTo>
                    <a:pt x="3523" y="900"/>
                    <a:pt x="3459" y="943"/>
                    <a:pt x="3380" y="943"/>
                  </a:cubicBezTo>
                  <a:lnTo>
                    <a:pt x="142" y="943"/>
                  </a:lnTo>
                  <a:cubicBezTo>
                    <a:pt x="63" y="943"/>
                    <a:pt x="0" y="900"/>
                    <a:pt x="0" y="848"/>
                  </a:cubicBezTo>
                  <a:lnTo>
                    <a:pt x="0" y="94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1626" name="table 1626"/>
          <p:cNvGraphicFramePr>
            <a:graphicFrameLocks noGrp="1"/>
          </p:cNvGraphicFramePr>
          <p:nvPr/>
        </p:nvGraphicFramePr>
        <p:xfrm>
          <a:off x="5143880" y="3074289"/>
          <a:ext cx="2256154" cy="617854"/>
        </p:xfrm>
        <a:graphic>
          <a:graphicData uri="http://schemas.openxmlformats.org/drawingml/2006/table">
            <a:tbl>
              <a:tblPr/>
              <a:tblGrid>
                <a:gridCol w="2256154"/>
              </a:tblGrid>
              <a:tr h="5988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9050" cap="flat" cmpd="sng" algn="ctr">
                      <a:solidFill>
                        <a:srgbClr val="C5E1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5E1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5E1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5E1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1FA"/>
                    </a:solidFill>
                  </a:tcPr>
                </a:tc>
              </a:tr>
            </a:tbl>
          </a:graphicData>
        </a:graphic>
      </p:graphicFrame>
      <p:sp>
        <p:nvSpPr>
          <p:cNvPr id="1628" name="rect"/>
          <p:cNvSpPr/>
          <p:nvPr/>
        </p:nvSpPr>
        <p:spPr>
          <a:xfrm>
            <a:off x="3201924" y="4192523"/>
            <a:ext cx="2400299" cy="560832"/>
          </a:xfrm>
          <a:prstGeom prst="rect">
            <a:avLst/>
          </a:prstGeom>
          <a:solidFill>
            <a:srgbClr val="14B5C7">
              <a:alpha val="49803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1630" name="table 1630"/>
          <p:cNvGraphicFramePr>
            <a:graphicFrameLocks noGrp="1"/>
          </p:cNvGraphicFramePr>
          <p:nvPr/>
        </p:nvGraphicFramePr>
        <p:xfrm>
          <a:off x="3334258" y="4254754"/>
          <a:ext cx="2413000" cy="573404"/>
        </p:xfrm>
        <a:graphic>
          <a:graphicData uri="http://schemas.openxmlformats.org/drawingml/2006/table">
            <a:tbl>
              <a:tblPr/>
              <a:tblGrid>
                <a:gridCol w="2413000"/>
              </a:tblGrid>
              <a:tr h="5607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14B5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B5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B5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B5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632" name="table 1632"/>
          <p:cNvGraphicFramePr>
            <a:graphicFrameLocks noGrp="1"/>
          </p:cNvGraphicFramePr>
          <p:nvPr/>
        </p:nvGraphicFramePr>
        <p:xfrm>
          <a:off x="5256021" y="2192782"/>
          <a:ext cx="2249805" cy="611504"/>
        </p:xfrm>
        <a:graphic>
          <a:graphicData uri="http://schemas.openxmlformats.org/drawingml/2006/table">
            <a:tbl>
              <a:tblPr/>
              <a:tblGrid>
                <a:gridCol w="2249805"/>
              </a:tblGrid>
              <a:tr h="5988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7000"/>
                        </a:lnSpc>
                      </a:pPr>
                      <a:endParaRPr lang="en-US" altLang="en-US" sz="100" dirty="0"/>
                    </a:p>
                    <a:p>
                      <a:pPr marL="416560" algn="l" rtl="0" eaLnBrk="0">
                        <a:lnSpc>
                          <a:spcPts val="2180"/>
                        </a:lnSpc>
                      </a:pPr>
                      <a:r>
                        <a:rPr sz="1800" b="1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技术工程中心</a:t>
                      </a:r>
                      <a:endParaRPr lang="en-US" altLang="en-US" sz="18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1587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587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587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87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634" name="table 1634"/>
          <p:cNvGraphicFramePr>
            <a:graphicFrameLocks noGrp="1"/>
          </p:cNvGraphicFramePr>
          <p:nvPr/>
        </p:nvGraphicFramePr>
        <p:xfrm>
          <a:off x="5256021" y="3145282"/>
          <a:ext cx="2249805" cy="611504"/>
        </p:xfrm>
        <a:graphic>
          <a:graphicData uri="http://schemas.openxmlformats.org/drawingml/2006/table">
            <a:tbl>
              <a:tblPr/>
              <a:tblGrid>
                <a:gridCol w="2249805"/>
              </a:tblGrid>
              <a:tr h="5988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7000"/>
                        </a:lnSpc>
                      </a:pPr>
                      <a:endParaRPr lang="en-US" altLang="en-US" sz="1000" dirty="0"/>
                    </a:p>
                    <a:p>
                      <a:pPr marL="535305" algn="l" rtl="0" eaLnBrk="0">
                        <a:lnSpc>
                          <a:spcPts val="2180"/>
                        </a:lnSpc>
                        <a:spcBef>
                          <a:spcPts val="0"/>
                        </a:spcBef>
                      </a:pPr>
                      <a:r>
                        <a:rPr sz="1800" b="1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技术工程部</a:t>
                      </a:r>
                      <a:endParaRPr lang="en-US" altLang="en-US" sz="18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B4D8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D8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D8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D8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636" name="textbox 1636"/>
          <p:cNvSpPr/>
          <p:nvPr/>
        </p:nvSpPr>
        <p:spPr>
          <a:xfrm>
            <a:off x="3340608" y="4261104"/>
            <a:ext cx="2400300" cy="561340"/>
          </a:xfrm>
          <a:prstGeom prst="rect">
            <a:avLst/>
          </a:prstGeom>
          <a:solidFill>
            <a:srgbClr val="FFFFFF">
              <a:alpha val="89803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</a:pPr>
            <a:endParaRPr lang="en-US" altLang="en-US" sz="500" dirty="0"/>
          </a:p>
          <a:p>
            <a:pPr marL="772795" algn="l" rtl="0" eaLnBrk="0">
              <a:lnSpc>
                <a:spcPts val="1450"/>
              </a:lnSpc>
              <a:spcBef>
                <a:spcPts val="5"/>
              </a:spcBef>
            </a:pPr>
            <a:r>
              <a:rPr sz="12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项目开发2组</a:t>
            </a:r>
            <a:endParaRPr lang="en-US" altLang="en-US" sz="1200" dirty="0"/>
          </a:p>
          <a:p>
            <a:pPr algn="l" rtl="0" eaLnBrk="0">
              <a:lnSpc>
                <a:spcPct val="101000"/>
              </a:lnSpc>
            </a:pPr>
            <a:endParaRPr lang="en-US" altLang="en-US" sz="300" dirty="0"/>
          </a:p>
          <a:p>
            <a:pPr marL="461645" algn="l" rtl="0" eaLnBrk="0">
              <a:lnSpc>
                <a:spcPts val="1390"/>
              </a:lnSpc>
              <a:spcBef>
                <a:spcPts val="5"/>
              </a:spcBef>
            </a:pPr>
            <a:r>
              <a:rPr sz="1100" b="1" kern="0" spc="-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（结构/工艺/电子售后）</a:t>
            </a:r>
            <a:endParaRPr lang="en-US" altLang="en-US" sz="1100" dirty="0"/>
          </a:p>
        </p:txBody>
      </p:sp>
      <p:sp>
        <p:nvSpPr>
          <p:cNvPr id="1638" name="rect"/>
          <p:cNvSpPr/>
          <p:nvPr/>
        </p:nvSpPr>
        <p:spPr>
          <a:xfrm>
            <a:off x="5975603" y="4192523"/>
            <a:ext cx="1859280" cy="560832"/>
          </a:xfrm>
          <a:prstGeom prst="rect">
            <a:avLst/>
          </a:prstGeom>
          <a:solidFill>
            <a:srgbClr val="14B5C7">
              <a:alpha val="49803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1640" name="table 1640"/>
          <p:cNvGraphicFramePr>
            <a:graphicFrameLocks noGrp="1"/>
          </p:cNvGraphicFramePr>
          <p:nvPr/>
        </p:nvGraphicFramePr>
        <p:xfrm>
          <a:off x="6107938" y="4254754"/>
          <a:ext cx="1871344" cy="573404"/>
        </p:xfrm>
        <a:graphic>
          <a:graphicData uri="http://schemas.openxmlformats.org/drawingml/2006/table">
            <a:tbl>
              <a:tblPr/>
              <a:tblGrid>
                <a:gridCol w="1871344"/>
              </a:tblGrid>
              <a:tr h="5607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14B5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B5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B5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B5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42" name="rect"/>
          <p:cNvSpPr/>
          <p:nvPr/>
        </p:nvSpPr>
        <p:spPr>
          <a:xfrm>
            <a:off x="1086611" y="4192523"/>
            <a:ext cx="1839467" cy="560832"/>
          </a:xfrm>
          <a:prstGeom prst="rect">
            <a:avLst/>
          </a:prstGeom>
          <a:solidFill>
            <a:srgbClr val="14B5C7">
              <a:alpha val="49803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1644" name="table 1644"/>
          <p:cNvGraphicFramePr>
            <a:graphicFrameLocks noGrp="1"/>
          </p:cNvGraphicFramePr>
          <p:nvPr/>
        </p:nvGraphicFramePr>
        <p:xfrm>
          <a:off x="1218946" y="4254754"/>
          <a:ext cx="1850390" cy="573404"/>
        </p:xfrm>
        <a:graphic>
          <a:graphicData uri="http://schemas.openxmlformats.org/drawingml/2006/table">
            <a:tbl>
              <a:tblPr/>
              <a:tblGrid>
                <a:gridCol w="1850390"/>
              </a:tblGrid>
              <a:tr h="5607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14B5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B5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B5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B5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46" name="textbox 1646"/>
          <p:cNvSpPr/>
          <p:nvPr/>
        </p:nvSpPr>
        <p:spPr>
          <a:xfrm>
            <a:off x="6114288" y="4261104"/>
            <a:ext cx="1859279" cy="561340"/>
          </a:xfrm>
          <a:prstGeom prst="rect">
            <a:avLst/>
          </a:prstGeom>
          <a:solidFill>
            <a:srgbClr val="FFFFFF">
              <a:alpha val="89803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9000"/>
              </a:lnSpc>
            </a:pPr>
            <a:endParaRPr lang="en-US" altLang="en-US" sz="1000" dirty="0"/>
          </a:p>
          <a:p>
            <a:pPr algn="l" rtl="0" eaLnBrk="0">
              <a:lnSpc>
                <a:spcPct val="9000"/>
              </a:lnSpc>
            </a:pPr>
            <a:endParaRPr lang="en-US" altLang="en-US" sz="100" dirty="0"/>
          </a:p>
          <a:p>
            <a:pPr marL="502920" algn="l" rtl="0" eaLnBrk="0">
              <a:lnSpc>
                <a:spcPct val="100000"/>
              </a:lnSpc>
            </a:pPr>
            <a:r>
              <a:rPr sz="12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项目开发3组</a:t>
            </a:r>
            <a:endParaRPr lang="en-US" altLang="en-US" sz="1200" dirty="0"/>
          </a:p>
        </p:txBody>
      </p:sp>
      <p:sp>
        <p:nvSpPr>
          <p:cNvPr id="1648" name="textbox 1648"/>
          <p:cNvSpPr/>
          <p:nvPr/>
        </p:nvSpPr>
        <p:spPr>
          <a:xfrm>
            <a:off x="1225296" y="4261104"/>
            <a:ext cx="1838325" cy="561340"/>
          </a:xfrm>
          <a:prstGeom prst="rect">
            <a:avLst/>
          </a:prstGeom>
          <a:solidFill>
            <a:srgbClr val="FFFFFF">
              <a:alpha val="89803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</a:pPr>
            <a:endParaRPr lang="en-US" altLang="en-US" sz="500" dirty="0"/>
          </a:p>
          <a:p>
            <a:pPr marL="492760" algn="l" rtl="0" eaLnBrk="0">
              <a:lnSpc>
                <a:spcPts val="1450"/>
              </a:lnSpc>
              <a:spcBef>
                <a:spcPts val="5"/>
              </a:spcBef>
            </a:pPr>
            <a:r>
              <a:rPr sz="12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项目开发1组</a:t>
            </a:r>
            <a:endParaRPr lang="en-US" altLang="en-US" sz="1200" dirty="0"/>
          </a:p>
          <a:p>
            <a:pPr algn="l" rtl="0" eaLnBrk="0">
              <a:lnSpc>
                <a:spcPct val="101000"/>
              </a:lnSpc>
            </a:pPr>
            <a:endParaRPr lang="en-US" altLang="en-US" sz="300" dirty="0"/>
          </a:p>
          <a:p>
            <a:pPr marL="334010" algn="l" rtl="0" eaLnBrk="0">
              <a:lnSpc>
                <a:spcPts val="1390"/>
              </a:lnSpc>
              <a:spcBef>
                <a:spcPts val="5"/>
              </a:spcBef>
            </a:pPr>
            <a:r>
              <a:rPr sz="1100" b="1" kern="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（结构/工艺/生技）</a:t>
            </a:r>
            <a:endParaRPr lang="en-US" altLang="en-US" sz="1100" dirty="0"/>
          </a:p>
        </p:txBody>
      </p:sp>
      <p:graphicFrame>
        <p:nvGraphicFramePr>
          <p:cNvPr id="1650" name="table 1650"/>
          <p:cNvGraphicFramePr>
            <a:graphicFrameLocks noGrp="1"/>
          </p:cNvGraphicFramePr>
          <p:nvPr/>
        </p:nvGraphicFramePr>
        <p:xfrm>
          <a:off x="7449057" y="5652261"/>
          <a:ext cx="1085215" cy="794384"/>
        </p:xfrm>
        <a:graphic>
          <a:graphicData uri="http://schemas.openxmlformats.org/drawingml/2006/table">
            <a:tbl>
              <a:tblPr/>
              <a:tblGrid>
                <a:gridCol w="1085215"/>
              </a:tblGrid>
              <a:tr h="78168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59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10000"/>
                        </a:lnSpc>
                      </a:pPr>
                      <a:endParaRPr lang="en-US" altLang="en-US" sz="100" dirty="0"/>
                    </a:p>
                    <a:p>
                      <a:pPr marL="277495" algn="l" rtl="0" eaLnBrk="0">
                        <a:lnSpc>
                          <a:spcPct val="89000"/>
                        </a:lnSpc>
                      </a:pPr>
                      <a:r>
                        <a:rPr sz="1400" b="1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产学研</a:t>
                      </a:r>
                      <a:endParaRPr lang="en-US" altLang="en-US" sz="1400" dirty="0"/>
                    </a:p>
                    <a:p>
                      <a:pPr marL="367665" algn="l" rtl="0" eaLnBrk="0">
                        <a:lnSpc>
                          <a:spcPts val="1825"/>
                        </a:lnSpc>
                      </a:pPr>
                      <a:r>
                        <a:rPr sz="1400" b="1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合作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652" name="table 1652"/>
          <p:cNvGraphicFramePr>
            <a:graphicFrameLocks noGrp="1"/>
          </p:cNvGraphicFramePr>
          <p:nvPr/>
        </p:nvGraphicFramePr>
        <p:xfrm>
          <a:off x="1360677" y="5652261"/>
          <a:ext cx="1085214" cy="794384"/>
        </p:xfrm>
        <a:graphic>
          <a:graphicData uri="http://schemas.openxmlformats.org/drawingml/2006/table">
            <a:tbl>
              <a:tblPr/>
              <a:tblGrid>
                <a:gridCol w="1085214"/>
              </a:tblGrid>
              <a:tr h="78168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59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7000"/>
                        </a:lnSpc>
                      </a:pPr>
                      <a:endParaRPr lang="en-US" altLang="en-US" sz="100" dirty="0"/>
                    </a:p>
                    <a:p>
                      <a:pPr marL="373380" indent="-186055" algn="l" rtl="0" eaLnBrk="0">
                        <a:lnSpc>
                          <a:spcPct val="94000"/>
                        </a:lnSpc>
                      </a:pPr>
                      <a:r>
                        <a:rPr sz="1400" b="1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研发团队</a:t>
                      </a:r>
                      <a:r>
                        <a:rPr sz="1400" b="1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</a:t>
                      </a:r>
                      <a:r>
                        <a:rPr sz="1400" b="1" kern="0" spc="-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20+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654" name="table 1654"/>
          <p:cNvGraphicFramePr>
            <a:graphicFrameLocks noGrp="1"/>
          </p:cNvGraphicFramePr>
          <p:nvPr/>
        </p:nvGraphicFramePr>
        <p:xfrm>
          <a:off x="3378453" y="5652261"/>
          <a:ext cx="1085215" cy="794384"/>
        </p:xfrm>
        <a:graphic>
          <a:graphicData uri="http://schemas.openxmlformats.org/drawingml/2006/table">
            <a:tbl>
              <a:tblPr/>
              <a:tblGrid>
                <a:gridCol w="1085215"/>
              </a:tblGrid>
              <a:tr h="78168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34000"/>
                        </a:lnSpc>
                      </a:pPr>
                      <a:endParaRPr lang="en-US" altLang="en-US" sz="1000" dirty="0"/>
                    </a:p>
                    <a:p>
                      <a:pPr marL="188595" indent="137160" algn="l" rtl="0" eaLnBrk="0">
                        <a:lnSpc>
                          <a:spcPct val="97000"/>
                        </a:lnSpc>
                        <a:spcBef>
                          <a:spcPts val="5"/>
                        </a:spcBef>
                      </a:pPr>
                      <a:r>
                        <a:rPr sz="1400" b="1" kern="0" spc="-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120+</a:t>
                      </a:r>
                      <a:r>
                        <a:rPr sz="1400" b="1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</a:t>
                      </a:r>
                      <a:r>
                        <a:rPr sz="1400" b="1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授权专利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656" name="table 1656"/>
          <p:cNvGraphicFramePr>
            <a:graphicFrameLocks noGrp="1"/>
          </p:cNvGraphicFramePr>
          <p:nvPr/>
        </p:nvGraphicFramePr>
        <p:xfrm>
          <a:off x="5429758" y="5652261"/>
          <a:ext cx="1085214" cy="794384"/>
        </p:xfrm>
        <a:graphic>
          <a:graphicData uri="http://schemas.openxmlformats.org/drawingml/2006/table">
            <a:tbl>
              <a:tblPr/>
              <a:tblGrid>
                <a:gridCol w="1085214"/>
              </a:tblGrid>
              <a:tr h="78168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7000"/>
                        </a:lnSpc>
                      </a:pPr>
                      <a:endParaRPr lang="en-US" altLang="en-US" sz="500" dirty="0"/>
                    </a:p>
                    <a:p>
                      <a:pPr marL="302895" algn="l" rtl="0" eaLnBrk="0">
                        <a:lnSpc>
                          <a:spcPct val="98000"/>
                        </a:lnSpc>
                        <a:spcBef>
                          <a:spcPts val="5"/>
                        </a:spcBef>
                      </a:pPr>
                      <a:r>
                        <a:rPr sz="1400" b="1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健全的</a:t>
                      </a:r>
                      <a:endParaRPr lang="en-US" altLang="en-US" sz="1400" dirty="0"/>
                    </a:p>
                    <a:p>
                      <a:pPr marL="124460" algn="l" rtl="0" eaLnBrk="0">
                        <a:lnSpc>
                          <a:spcPct val="97000"/>
                        </a:lnSpc>
                        <a:spcBef>
                          <a:spcPts val="50"/>
                        </a:spcBef>
                      </a:pPr>
                      <a:r>
                        <a:rPr sz="1400" b="1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知识产权管</a:t>
                      </a:r>
                      <a:endParaRPr lang="en-US" altLang="en-US" sz="1400" dirty="0"/>
                    </a:p>
                    <a:p>
                      <a:pPr marL="302260" algn="l" rtl="0" eaLnBrk="0">
                        <a:lnSpc>
                          <a:spcPct val="98000"/>
                        </a:lnSpc>
                        <a:spcBef>
                          <a:spcPts val="45"/>
                        </a:spcBef>
                      </a:pPr>
                      <a:r>
                        <a:rPr sz="1400" b="1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理体系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658" name="table 1658"/>
          <p:cNvGraphicFramePr>
            <a:graphicFrameLocks noGrp="1"/>
          </p:cNvGraphicFramePr>
          <p:nvPr/>
        </p:nvGraphicFramePr>
        <p:xfrm>
          <a:off x="9495790" y="5652261"/>
          <a:ext cx="1085215" cy="794384"/>
        </p:xfrm>
        <a:graphic>
          <a:graphicData uri="http://schemas.openxmlformats.org/drawingml/2006/table">
            <a:tbl>
              <a:tblPr/>
              <a:tblGrid>
                <a:gridCol w="1085215"/>
              </a:tblGrid>
              <a:tr h="78168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600" dirty="0"/>
                    </a:p>
                    <a:p>
                      <a:pPr marL="266700" algn="l" rtl="0" eaLnBrk="0">
                        <a:lnSpc>
                          <a:spcPct val="97000"/>
                        </a:lnSpc>
                        <a:spcBef>
                          <a:spcPts val="5"/>
                        </a:spcBef>
                      </a:pPr>
                      <a:r>
                        <a:rPr sz="1400" b="1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完善的</a:t>
                      </a:r>
                      <a:endParaRPr lang="en-US" altLang="en-US" sz="1400" dirty="0"/>
                    </a:p>
                    <a:p>
                      <a:pPr marL="174625" algn="l" rtl="0" eaLnBrk="0">
                        <a:lnSpc>
                          <a:spcPct val="98000"/>
                        </a:lnSpc>
                        <a:spcBef>
                          <a:spcPts val="35"/>
                        </a:spcBef>
                      </a:pPr>
                      <a:r>
                        <a:rPr sz="1400" b="1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设计开发</a:t>
                      </a:r>
                      <a:endParaRPr lang="en-US" altLang="en-US" sz="1400" dirty="0"/>
                    </a:p>
                    <a:p>
                      <a:pPr marL="353060" algn="l" rtl="0" eaLnBrk="0">
                        <a:lnSpc>
                          <a:spcPct val="98000"/>
                        </a:lnSpc>
                        <a:spcBef>
                          <a:spcPts val="35"/>
                        </a:spcBef>
                      </a:pPr>
                      <a:r>
                        <a:rPr sz="1400" b="1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流程</a:t>
                      </a:r>
                      <a:endParaRPr lang="en-US" altLang="en-US" sz="14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660" name="picture 16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grpSp>
        <p:nvGrpSpPr>
          <p:cNvPr id="54" name="group 54"/>
          <p:cNvGrpSpPr/>
          <p:nvPr/>
        </p:nvGrpSpPr>
        <p:grpSpPr>
          <a:xfrm rot="21600000">
            <a:off x="8260080" y="4192523"/>
            <a:ext cx="1303019" cy="629411"/>
            <a:chOff x="0" y="0"/>
            <a:chExt cx="1303019" cy="629411"/>
          </a:xfrm>
        </p:grpSpPr>
        <p:sp>
          <p:nvSpPr>
            <p:cNvPr id="1662" name="path"/>
            <p:cNvSpPr/>
            <p:nvPr/>
          </p:nvSpPr>
          <p:spPr>
            <a:xfrm>
              <a:off x="0" y="0"/>
              <a:ext cx="1164335" cy="560832"/>
            </a:xfrm>
            <a:custGeom>
              <a:avLst/>
              <a:gdLst/>
              <a:ahLst/>
              <a:cxnLst/>
              <a:rect l="0" t="0" r="0" b="0"/>
              <a:pathLst>
                <a:path w="1833" h="883">
                  <a:moveTo>
                    <a:pt x="0" y="88"/>
                  </a:moveTo>
                  <a:moveTo>
                    <a:pt x="0" y="88"/>
                  </a:moveTo>
                  <a:cubicBezTo>
                    <a:pt x="0" y="39"/>
                    <a:pt x="39" y="0"/>
                    <a:pt x="88" y="0"/>
                  </a:cubicBezTo>
                  <a:lnTo>
                    <a:pt x="1745" y="0"/>
                  </a:lnTo>
                  <a:cubicBezTo>
                    <a:pt x="1793" y="0"/>
                    <a:pt x="1833" y="39"/>
                    <a:pt x="1833" y="88"/>
                  </a:cubicBezTo>
                  <a:lnTo>
                    <a:pt x="1833" y="794"/>
                  </a:lnTo>
                  <a:cubicBezTo>
                    <a:pt x="1833" y="843"/>
                    <a:pt x="1793" y="883"/>
                    <a:pt x="1745" y="883"/>
                  </a:cubicBezTo>
                  <a:lnTo>
                    <a:pt x="88" y="883"/>
                  </a:lnTo>
                  <a:cubicBezTo>
                    <a:pt x="39" y="883"/>
                    <a:pt x="0" y="843"/>
                    <a:pt x="0" y="794"/>
                  </a:cubicBezTo>
                  <a:lnTo>
                    <a:pt x="0" y="88"/>
                  </a:lnTo>
                  <a:close/>
                </a:path>
              </a:pathLst>
            </a:custGeom>
            <a:solidFill>
              <a:srgbClr val="14B5C7">
                <a:alpha val="50196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664" name="path"/>
            <p:cNvSpPr/>
            <p:nvPr/>
          </p:nvSpPr>
          <p:spPr>
            <a:xfrm>
              <a:off x="137159" y="68580"/>
              <a:ext cx="1165859" cy="560831"/>
            </a:xfrm>
            <a:custGeom>
              <a:avLst/>
              <a:gdLst/>
              <a:ahLst/>
              <a:cxnLst/>
              <a:rect l="0" t="0" r="0" b="0"/>
              <a:pathLst>
                <a:path w="1835" h="883">
                  <a:moveTo>
                    <a:pt x="0" y="88"/>
                  </a:moveTo>
                  <a:moveTo>
                    <a:pt x="0" y="88"/>
                  </a:moveTo>
                  <a:cubicBezTo>
                    <a:pt x="0" y="39"/>
                    <a:pt x="75" y="0"/>
                    <a:pt x="168" y="0"/>
                  </a:cubicBezTo>
                  <a:lnTo>
                    <a:pt x="1667" y="0"/>
                  </a:lnTo>
                  <a:cubicBezTo>
                    <a:pt x="1760" y="0"/>
                    <a:pt x="1835" y="39"/>
                    <a:pt x="1835" y="88"/>
                  </a:cubicBezTo>
                  <a:lnTo>
                    <a:pt x="1835" y="794"/>
                  </a:lnTo>
                  <a:cubicBezTo>
                    <a:pt x="1835" y="843"/>
                    <a:pt x="1760" y="883"/>
                    <a:pt x="1667" y="883"/>
                  </a:cubicBezTo>
                  <a:lnTo>
                    <a:pt x="168" y="883"/>
                  </a:lnTo>
                  <a:cubicBezTo>
                    <a:pt x="75" y="883"/>
                    <a:pt x="0" y="843"/>
                    <a:pt x="0" y="794"/>
                  </a:cubicBezTo>
                  <a:lnTo>
                    <a:pt x="0" y="88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pic>
        <p:nvPicPr>
          <p:cNvPr id="1666" name="picture 16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0" y="0"/>
            <a:ext cx="596671" cy="1185545"/>
          </a:xfrm>
          <a:prstGeom prst="rect">
            <a:avLst/>
          </a:prstGeom>
        </p:spPr>
      </p:pic>
      <p:graphicFrame>
        <p:nvGraphicFramePr>
          <p:cNvPr id="1668" name="table 1668"/>
          <p:cNvGraphicFramePr>
            <a:graphicFrameLocks noGrp="1"/>
          </p:cNvGraphicFramePr>
          <p:nvPr/>
        </p:nvGraphicFramePr>
        <p:xfrm>
          <a:off x="8390890" y="4254754"/>
          <a:ext cx="1177925" cy="573404"/>
        </p:xfrm>
        <a:graphic>
          <a:graphicData uri="http://schemas.openxmlformats.org/drawingml/2006/table">
            <a:tbl>
              <a:tblPr/>
              <a:tblGrid>
                <a:gridCol w="1177925"/>
              </a:tblGrid>
              <a:tr h="5607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3000"/>
                        </a:lnSpc>
                      </a:pPr>
                      <a:endParaRPr lang="en-US" altLang="en-US" sz="600" dirty="0"/>
                    </a:p>
                    <a:p>
                      <a:pPr marL="440055" algn="l" rtl="0" eaLnBrk="0">
                        <a:lnSpc>
                          <a:spcPct val="89000"/>
                        </a:lnSpc>
                        <a:spcBef>
                          <a:spcPts val="0"/>
                        </a:spcBef>
                      </a:pPr>
                      <a:r>
                        <a:rPr sz="1200" b="1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包装</a:t>
                      </a:r>
                      <a:endParaRPr lang="en-US" altLang="en-US" sz="1200" dirty="0"/>
                    </a:p>
                    <a:p>
                      <a:pPr marL="365125" algn="l" rtl="0" eaLnBrk="0">
                        <a:lnSpc>
                          <a:spcPts val="1800"/>
                        </a:lnSpc>
                      </a:pPr>
                      <a:r>
                        <a:rPr sz="1200" b="1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工程师</a:t>
                      </a:r>
                      <a:endParaRPr lang="en-US" altLang="en-US" sz="12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14B5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B5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B5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B5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70" name="rect"/>
          <p:cNvSpPr/>
          <p:nvPr/>
        </p:nvSpPr>
        <p:spPr>
          <a:xfrm>
            <a:off x="9934956" y="4192523"/>
            <a:ext cx="1065275" cy="559308"/>
          </a:xfrm>
          <a:prstGeom prst="rect">
            <a:avLst/>
          </a:prstGeom>
          <a:solidFill>
            <a:srgbClr val="14B5C7">
              <a:alpha val="44705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1672" name="table 1672"/>
          <p:cNvGraphicFramePr>
            <a:graphicFrameLocks noGrp="1"/>
          </p:cNvGraphicFramePr>
          <p:nvPr/>
        </p:nvGraphicFramePr>
        <p:xfrm>
          <a:off x="10032238" y="4230370"/>
          <a:ext cx="1077594" cy="570229"/>
        </p:xfrm>
        <a:graphic>
          <a:graphicData uri="http://schemas.openxmlformats.org/drawingml/2006/table">
            <a:tbl>
              <a:tblPr/>
              <a:tblGrid>
                <a:gridCol w="1077594"/>
              </a:tblGrid>
              <a:tr h="55752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14B5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B5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B5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B5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74" name="textbox 1674"/>
          <p:cNvSpPr/>
          <p:nvPr/>
        </p:nvSpPr>
        <p:spPr>
          <a:xfrm>
            <a:off x="10038588" y="4236720"/>
            <a:ext cx="1065530" cy="558165"/>
          </a:xfrm>
          <a:prstGeom prst="rect">
            <a:avLst/>
          </a:prstGeom>
          <a:solidFill>
            <a:srgbClr val="FFFFFF">
              <a:alpha val="89803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38000"/>
              </a:lnSpc>
            </a:pPr>
            <a:endParaRPr lang="en-US" altLang="en-US" sz="1000" dirty="0"/>
          </a:p>
          <a:p>
            <a:pPr algn="l" rtl="0" eaLnBrk="0">
              <a:lnSpc>
                <a:spcPct val="10000"/>
              </a:lnSpc>
            </a:pPr>
            <a:endParaRPr lang="en-US" altLang="en-US" sz="100" dirty="0"/>
          </a:p>
          <a:p>
            <a:pPr marL="306705" algn="l" rtl="0" eaLnBrk="0">
              <a:lnSpc>
                <a:spcPct val="97000"/>
              </a:lnSpc>
            </a:pPr>
            <a:r>
              <a:rPr sz="1200" b="1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资料员</a:t>
            </a:r>
            <a:endParaRPr lang="en-US" altLang="en-US" sz="1200" dirty="0"/>
          </a:p>
        </p:txBody>
      </p:sp>
      <p:sp>
        <p:nvSpPr>
          <p:cNvPr id="1676" name="textbox 1676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  <p:sp>
        <p:nvSpPr>
          <p:cNvPr id="1678" name="path"/>
          <p:cNvSpPr/>
          <p:nvPr/>
        </p:nvSpPr>
        <p:spPr>
          <a:xfrm>
            <a:off x="9788397" y="5164835"/>
            <a:ext cx="471169" cy="431507"/>
          </a:xfrm>
          <a:custGeom>
            <a:avLst/>
            <a:gdLst/>
            <a:ahLst/>
            <a:cxnLst/>
            <a:rect l="0" t="0" r="0" b="0"/>
            <a:pathLst>
              <a:path w="741" h="679">
                <a:moveTo>
                  <a:pt x="135" y="521"/>
                </a:moveTo>
                <a:cubicBezTo>
                  <a:pt x="122" y="521"/>
                  <a:pt x="112" y="531"/>
                  <a:pt x="112" y="544"/>
                </a:cubicBezTo>
                <a:cubicBezTo>
                  <a:pt x="112" y="557"/>
                  <a:pt x="122" y="567"/>
                  <a:pt x="135" y="567"/>
                </a:cubicBezTo>
                <a:cubicBezTo>
                  <a:pt x="148" y="567"/>
                  <a:pt x="158" y="557"/>
                  <a:pt x="158" y="544"/>
                </a:cubicBezTo>
                <a:cubicBezTo>
                  <a:pt x="158" y="531"/>
                  <a:pt x="148" y="521"/>
                  <a:pt x="135" y="521"/>
                </a:cubicBezTo>
                <a:moveTo>
                  <a:pt x="135" y="509"/>
                </a:moveTo>
                <a:cubicBezTo>
                  <a:pt x="154" y="509"/>
                  <a:pt x="170" y="525"/>
                  <a:pt x="170" y="544"/>
                </a:cubicBezTo>
                <a:cubicBezTo>
                  <a:pt x="170" y="563"/>
                  <a:pt x="154" y="579"/>
                  <a:pt x="135" y="579"/>
                </a:cubicBezTo>
                <a:cubicBezTo>
                  <a:pt x="116" y="579"/>
                  <a:pt x="100" y="563"/>
                  <a:pt x="100" y="544"/>
                </a:cubicBezTo>
                <a:cubicBezTo>
                  <a:pt x="100" y="525"/>
                  <a:pt x="116" y="509"/>
                  <a:pt x="135" y="509"/>
                </a:cubicBezTo>
                <a:moveTo>
                  <a:pt x="133" y="485"/>
                </a:moveTo>
                <a:cubicBezTo>
                  <a:pt x="126" y="485"/>
                  <a:pt x="118" y="487"/>
                  <a:pt x="111" y="490"/>
                </a:cubicBezTo>
                <a:cubicBezTo>
                  <a:pt x="80" y="504"/>
                  <a:pt x="67" y="539"/>
                  <a:pt x="81" y="569"/>
                </a:cubicBezTo>
                <a:cubicBezTo>
                  <a:pt x="95" y="599"/>
                  <a:pt x="130" y="612"/>
                  <a:pt x="160" y="598"/>
                </a:cubicBezTo>
                <a:cubicBezTo>
                  <a:pt x="190" y="585"/>
                  <a:pt x="203" y="549"/>
                  <a:pt x="189" y="519"/>
                </a:cubicBezTo>
                <a:cubicBezTo>
                  <a:pt x="179" y="497"/>
                  <a:pt x="157" y="484"/>
                  <a:pt x="133" y="485"/>
                </a:cubicBezTo>
                <a:moveTo>
                  <a:pt x="642" y="451"/>
                </a:moveTo>
                <a:lnTo>
                  <a:pt x="655" y="459"/>
                </a:lnTo>
                <a:lnTo>
                  <a:pt x="631" y="499"/>
                </a:lnTo>
                <a:lnTo>
                  <a:pt x="614" y="489"/>
                </a:lnTo>
                <a:lnTo>
                  <a:pt x="597" y="541"/>
                </a:lnTo>
                <a:lnTo>
                  <a:pt x="571" y="510"/>
                </a:lnTo>
                <a:lnTo>
                  <a:pt x="560" y="544"/>
                </a:lnTo>
                <a:lnTo>
                  <a:pt x="546" y="540"/>
                </a:lnTo>
                <a:lnTo>
                  <a:pt x="565" y="479"/>
                </a:lnTo>
                <a:lnTo>
                  <a:pt x="591" y="511"/>
                </a:lnTo>
                <a:lnTo>
                  <a:pt x="605" y="466"/>
                </a:lnTo>
                <a:lnTo>
                  <a:pt x="626" y="479"/>
                </a:lnTo>
                <a:lnTo>
                  <a:pt x="642" y="451"/>
                </a:lnTo>
                <a:close/>
                <a:moveTo>
                  <a:pt x="542" y="426"/>
                </a:moveTo>
                <a:lnTo>
                  <a:pt x="542" y="577"/>
                </a:lnTo>
                <a:lnTo>
                  <a:pt x="662" y="577"/>
                </a:lnTo>
                <a:lnTo>
                  <a:pt x="662" y="426"/>
                </a:lnTo>
                <a:lnTo>
                  <a:pt x="542" y="426"/>
                </a:lnTo>
                <a:close/>
                <a:moveTo>
                  <a:pt x="527" y="411"/>
                </a:moveTo>
                <a:lnTo>
                  <a:pt x="677" y="411"/>
                </a:lnTo>
                <a:lnTo>
                  <a:pt x="677" y="576"/>
                </a:lnTo>
                <a:cubicBezTo>
                  <a:pt x="683" y="574"/>
                  <a:pt x="687" y="569"/>
                  <a:pt x="687" y="562"/>
                </a:cubicBezTo>
                <a:lnTo>
                  <a:pt x="687" y="508"/>
                </a:lnTo>
                <a:lnTo>
                  <a:pt x="741" y="508"/>
                </a:lnTo>
                <a:lnTo>
                  <a:pt x="741" y="677"/>
                </a:lnTo>
                <a:lnTo>
                  <a:pt x="462" y="677"/>
                </a:lnTo>
                <a:lnTo>
                  <a:pt x="462" y="508"/>
                </a:lnTo>
                <a:lnTo>
                  <a:pt x="517" y="508"/>
                </a:lnTo>
                <a:lnTo>
                  <a:pt x="517" y="562"/>
                </a:lnTo>
                <a:cubicBezTo>
                  <a:pt x="517" y="569"/>
                  <a:pt x="521" y="574"/>
                  <a:pt x="527" y="576"/>
                </a:cubicBezTo>
                <a:lnTo>
                  <a:pt x="527" y="411"/>
                </a:lnTo>
                <a:close/>
                <a:moveTo>
                  <a:pt x="174" y="410"/>
                </a:moveTo>
                <a:lnTo>
                  <a:pt x="192" y="417"/>
                </a:lnTo>
                <a:cubicBezTo>
                  <a:pt x="201" y="420"/>
                  <a:pt x="206" y="430"/>
                  <a:pt x="203" y="439"/>
                </a:cubicBezTo>
                <a:lnTo>
                  <a:pt x="197" y="454"/>
                </a:lnTo>
                <a:cubicBezTo>
                  <a:pt x="206" y="459"/>
                  <a:pt x="214" y="466"/>
                  <a:pt x="221" y="475"/>
                </a:cubicBezTo>
                <a:lnTo>
                  <a:pt x="234" y="469"/>
                </a:lnTo>
                <a:cubicBezTo>
                  <a:pt x="243" y="465"/>
                  <a:pt x="254" y="469"/>
                  <a:pt x="257" y="477"/>
                </a:cubicBezTo>
                <a:lnTo>
                  <a:pt x="266" y="494"/>
                </a:lnTo>
                <a:cubicBezTo>
                  <a:pt x="270" y="503"/>
                  <a:pt x="266" y="513"/>
                  <a:pt x="257" y="517"/>
                </a:cubicBezTo>
                <a:lnTo>
                  <a:pt x="243" y="524"/>
                </a:lnTo>
                <a:cubicBezTo>
                  <a:pt x="245" y="535"/>
                  <a:pt x="245" y="545"/>
                  <a:pt x="245" y="555"/>
                </a:cubicBezTo>
                <a:lnTo>
                  <a:pt x="259" y="561"/>
                </a:lnTo>
                <a:cubicBezTo>
                  <a:pt x="268" y="564"/>
                  <a:pt x="273" y="574"/>
                  <a:pt x="269" y="583"/>
                </a:cubicBezTo>
                <a:lnTo>
                  <a:pt x="263" y="601"/>
                </a:lnTo>
                <a:cubicBezTo>
                  <a:pt x="261" y="606"/>
                  <a:pt x="257" y="609"/>
                  <a:pt x="254" y="611"/>
                </a:cubicBezTo>
                <a:cubicBezTo>
                  <a:pt x="249" y="613"/>
                  <a:pt x="245" y="613"/>
                  <a:pt x="240" y="611"/>
                </a:cubicBezTo>
                <a:lnTo>
                  <a:pt x="226" y="606"/>
                </a:lnTo>
                <a:cubicBezTo>
                  <a:pt x="220" y="615"/>
                  <a:pt x="213" y="623"/>
                  <a:pt x="204" y="629"/>
                </a:cubicBezTo>
                <a:lnTo>
                  <a:pt x="211" y="643"/>
                </a:lnTo>
                <a:cubicBezTo>
                  <a:pt x="215" y="652"/>
                  <a:pt x="211" y="662"/>
                  <a:pt x="203" y="666"/>
                </a:cubicBezTo>
                <a:lnTo>
                  <a:pt x="185" y="675"/>
                </a:lnTo>
                <a:cubicBezTo>
                  <a:pt x="176" y="678"/>
                  <a:pt x="165" y="675"/>
                  <a:pt x="161" y="666"/>
                </a:cubicBezTo>
                <a:lnTo>
                  <a:pt x="155" y="652"/>
                </a:lnTo>
                <a:cubicBezTo>
                  <a:pt x="145" y="654"/>
                  <a:pt x="134" y="655"/>
                  <a:pt x="123" y="653"/>
                </a:cubicBezTo>
                <a:lnTo>
                  <a:pt x="118" y="667"/>
                </a:lnTo>
                <a:cubicBezTo>
                  <a:pt x="117" y="672"/>
                  <a:pt x="113" y="675"/>
                  <a:pt x="109" y="677"/>
                </a:cubicBezTo>
                <a:cubicBezTo>
                  <a:pt x="105" y="679"/>
                  <a:pt x="100" y="679"/>
                  <a:pt x="96" y="678"/>
                </a:cubicBezTo>
                <a:lnTo>
                  <a:pt x="78" y="671"/>
                </a:lnTo>
                <a:cubicBezTo>
                  <a:pt x="74" y="670"/>
                  <a:pt x="70" y="666"/>
                  <a:pt x="68" y="662"/>
                </a:cubicBezTo>
                <a:cubicBezTo>
                  <a:pt x="66" y="658"/>
                  <a:pt x="66" y="653"/>
                  <a:pt x="67" y="649"/>
                </a:cubicBezTo>
                <a:lnTo>
                  <a:pt x="73" y="634"/>
                </a:lnTo>
                <a:cubicBezTo>
                  <a:pt x="64" y="629"/>
                  <a:pt x="56" y="621"/>
                  <a:pt x="49" y="613"/>
                </a:cubicBezTo>
                <a:lnTo>
                  <a:pt x="35" y="619"/>
                </a:lnTo>
                <a:cubicBezTo>
                  <a:pt x="27" y="623"/>
                  <a:pt x="17" y="620"/>
                  <a:pt x="13" y="611"/>
                </a:cubicBezTo>
                <a:lnTo>
                  <a:pt x="5" y="593"/>
                </a:lnTo>
                <a:cubicBezTo>
                  <a:pt x="1" y="585"/>
                  <a:pt x="5" y="574"/>
                  <a:pt x="13" y="571"/>
                </a:cubicBezTo>
                <a:lnTo>
                  <a:pt x="27" y="564"/>
                </a:lnTo>
                <a:cubicBezTo>
                  <a:pt x="25" y="554"/>
                  <a:pt x="25" y="543"/>
                  <a:pt x="26" y="532"/>
                </a:cubicBezTo>
                <a:lnTo>
                  <a:pt x="11" y="527"/>
                </a:lnTo>
                <a:cubicBezTo>
                  <a:pt x="7" y="526"/>
                  <a:pt x="3" y="522"/>
                  <a:pt x="2" y="518"/>
                </a:cubicBezTo>
                <a:cubicBezTo>
                  <a:pt x="0" y="514"/>
                  <a:pt x="0" y="510"/>
                  <a:pt x="1" y="505"/>
                </a:cubicBezTo>
                <a:lnTo>
                  <a:pt x="8" y="487"/>
                </a:lnTo>
                <a:cubicBezTo>
                  <a:pt x="11" y="478"/>
                  <a:pt x="21" y="473"/>
                  <a:pt x="30" y="477"/>
                </a:cubicBezTo>
                <a:lnTo>
                  <a:pt x="44" y="482"/>
                </a:lnTo>
                <a:cubicBezTo>
                  <a:pt x="51" y="473"/>
                  <a:pt x="58" y="465"/>
                  <a:pt x="66" y="459"/>
                </a:cubicBezTo>
                <a:lnTo>
                  <a:pt x="60" y="445"/>
                </a:lnTo>
                <a:cubicBezTo>
                  <a:pt x="55" y="436"/>
                  <a:pt x="60" y="426"/>
                  <a:pt x="68" y="422"/>
                </a:cubicBezTo>
                <a:lnTo>
                  <a:pt x="86" y="414"/>
                </a:lnTo>
                <a:cubicBezTo>
                  <a:pt x="94" y="410"/>
                  <a:pt x="105" y="413"/>
                  <a:pt x="109" y="422"/>
                </a:cubicBezTo>
                <a:lnTo>
                  <a:pt x="115" y="436"/>
                </a:lnTo>
                <a:cubicBezTo>
                  <a:pt x="125" y="434"/>
                  <a:pt x="136" y="433"/>
                  <a:pt x="147" y="435"/>
                </a:cubicBezTo>
                <a:lnTo>
                  <a:pt x="152" y="421"/>
                </a:lnTo>
                <a:cubicBezTo>
                  <a:pt x="155" y="412"/>
                  <a:pt x="165" y="407"/>
                  <a:pt x="174" y="410"/>
                </a:cubicBezTo>
                <a:moveTo>
                  <a:pt x="581" y="269"/>
                </a:moveTo>
                <a:lnTo>
                  <a:pt x="604" y="269"/>
                </a:lnTo>
                <a:lnTo>
                  <a:pt x="604" y="391"/>
                </a:lnTo>
                <a:lnTo>
                  <a:pt x="581" y="391"/>
                </a:lnTo>
                <a:lnTo>
                  <a:pt x="581" y="269"/>
                </a:lnTo>
                <a:close/>
                <a:moveTo>
                  <a:pt x="125" y="269"/>
                </a:moveTo>
                <a:lnTo>
                  <a:pt x="147" y="269"/>
                </a:lnTo>
                <a:lnTo>
                  <a:pt x="147" y="391"/>
                </a:lnTo>
                <a:lnTo>
                  <a:pt x="125" y="391"/>
                </a:lnTo>
                <a:lnTo>
                  <a:pt x="125" y="269"/>
                </a:lnTo>
                <a:close/>
                <a:moveTo>
                  <a:pt x="281" y="128"/>
                </a:moveTo>
                <a:lnTo>
                  <a:pt x="449" y="128"/>
                </a:lnTo>
                <a:lnTo>
                  <a:pt x="449" y="150"/>
                </a:lnTo>
                <a:lnTo>
                  <a:pt x="281" y="150"/>
                </a:lnTo>
                <a:lnTo>
                  <a:pt x="281" y="128"/>
                </a:lnTo>
                <a:close/>
                <a:moveTo>
                  <a:pt x="168" y="111"/>
                </a:moveTo>
                <a:cubicBezTo>
                  <a:pt x="169" y="110"/>
                  <a:pt x="171" y="110"/>
                  <a:pt x="173" y="111"/>
                </a:cubicBezTo>
                <a:lnTo>
                  <a:pt x="226" y="138"/>
                </a:lnTo>
                <a:cubicBezTo>
                  <a:pt x="227" y="139"/>
                  <a:pt x="228" y="141"/>
                  <a:pt x="228" y="142"/>
                </a:cubicBezTo>
                <a:lnTo>
                  <a:pt x="228" y="149"/>
                </a:lnTo>
                <a:cubicBezTo>
                  <a:pt x="228" y="151"/>
                  <a:pt x="227" y="152"/>
                  <a:pt x="226" y="153"/>
                </a:cubicBezTo>
                <a:lnTo>
                  <a:pt x="173" y="180"/>
                </a:lnTo>
                <a:cubicBezTo>
                  <a:pt x="172" y="180"/>
                  <a:pt x="171" y="180"/>
                  <a:pt x="171" y="180"/>
                </a:cubicBezTo>
                <a:cubicBezTo>
                  <a:pt x="170" y="180"/>
                  <a:pt x="169" y="180"/>
                  <a:pt x="168" y="180"/>
                </a:cubicBezTo>
                <a:cubicBezTo>
                  <a:pt x="167" y="179"/>
                  <a:pt x="166" y="178"/>
                  <a:pt x="166" y="176"/>
                </a:cubicBezTo>
                <a:lnTo>
                  <a:pt x="166" y="168"/>
                </a:lnTo>
                <a:cubicBezTo>
                  <a:pt x="166" y="166"/>
                  <a:pt x="167" y="165"/>
                  <a:pt x="168" y="164"/>
                </a:cubicBezTo>
                <a:lnTo>
                  <a:pt x="205" y="146"/>
                </a:lnTo>
                <a:lnTo>
                  <a:pt x="168" y="127"/>
                </a:lnTo>
                <a:cubicBezTo>
                  <a:pt x="167" y="127"/>
                  <a:pt x="166" y="125"/>
                  <a:pt x="166" y="123"/>
                </a:cubicBezTo>
                <a:lnTo>
                  <a:pt x="166" y="115"/>
                </a:lnTo>
                <a:cubicBezTo>
                  <a:pt x="166" y="114"/>
                  <a:pt x="167" y="112"/>
                  <a:pt x="168" y="111"/>
                </a:cubicBezTo>
                <a:moveTo>
                  <a:pt x="99" y="111"/>
                </a:moveTo>
                <a:cubicBezTo>
                  <a:pt x="101" y="110"/>
                  <a:pt x="103" y="110"/>
                  <a:pt x="104" y="111"/>
                </a:cubicBezTo>
                <a:cubicBezTo>
                  <a:pt x="105" y="112"/>
                  <a:pt x="106" y="114"/>
                  <a:pt x="106" y="115"/>
                </a:cubicBezTo>
                <a:lnTo>
                  <a:pt x="106" y="123"/>
                </a:lnTo>
                <a:cubicBezTo>
                  <a:pt x="106" y="125"/>
                  <a:pt x="105" y="127"/>
                  <a:pt x="104" y="127"/>
                </a:cubicBezTo>
                <a:lnTo>
                  <a:pt x="67" y="146"/>
                </a:lnTo>
                <a:lnTo>
                  <a:pt x="104" y="164"/>
                </a:lnTo>
                <a:cubicBezTo>
                  <a:pt x="105" y="165"/>
                  <a:pt x="106" y="166"/>
                  <a:pt x="106" y="168"/>
                </a:cubicBezTo>
                <a:lnTo>
                  <a:pt x="106" y="176"/>
                </a:lnTo>
                <a:cubicBezTo>
                  <a:pt x="106" y="178"/>
                  <a:pt x="105" y="179"/>
                  <a:pt x="104" y="180"/>
                </a:cubicBezTo>
                <a:cubicBezTo>
                  <a:pt x="103" y="180"/>
                  <a:pt x="102" y="180"/>
                  <a:pt x="101" y="180"/>
                </a:cubicBezTo>
                <a:cubicBezTo>
                  <a:pt x="100" y="180"/>
                  <a:pt x="100" y="180"/>
                  <a:pt x="99" y="180"/>
                </a:cubicBezTo>
                <a:lnTo>
                  <a:pt x="47" y="153"/>
                </a:lnTo>
                <a:cubicBezTo>
                  <a:pt x="45" y="152"/>
                  <a:pt x="44" y="150"/>
                  <a:pt x="44" y="148"/>
                </a:cubicBezTo>
                <a:lnTo>
                  <a:pt x="44" y="142"/>
                </a:lnTo>
                <a:cubicBezTo>
                  <a:pt x="44" y="141"/>
                  <a:pt x="45" y="139"/>
                  <a:pt x="47" y="138"/>
                </a:cubicBezTo>
                <a:lnTo>
                  <a:pt x="99" y="111"/>
                </a:lnTo>
                <a:close/>
                <a:moveTo>
                  <a:pt x="148" y="93"/>
                </a:moveTo>
                <a:lnTo>
                  <a:pt x="156" y="93"/>
                </a:lnTo>
                <a:cubicBezTo>
                  <a:pt x="157" y="93"/>
                  <a:pt x="159" y="93"/>
                  <a:pt x="160" y="95"/>
                </a:cubicBezTo>
                <a:cubicBezTo>
                  <a:pt x="161" y="96"/>
                  <a:pt x="161" y="98"/>
                  <a:pt x="160" y="100"/>
                </a:cubicBezTo>
                <a:lnTo>
                  <a:pt x="128" y="182"/>
                </a:lnTo>
                <a:cubicBezTo>
                  <a:pt x="128" y="184"/>
                  <a:pt x="126" y="185"/>
                  <a:pt x="124" y="185"/>
                </a:cubicBezTo>
                <a:lnTo>
                  <a:pt x="116" y="185"/>
                </a:lnTo>
                <a:cubicBezTo>
                  <a:pt x="115" y="185"/>
                  <a:pt x="113" y="184"/>
                  <a:pt x="112" y="183"/>
                </a:cubicBezTo>
                <a:cubicBezTo>
                  <a:pt x="111" y="182"/>
                  <a:pt x="111" y="180"/>
                  <a:pt x="112" y="179"/>
                </a:cubicBezTo>
                <a:lnTo>
                  <a:pt x="144" y="96"/>
                </a:lnTo>
                <a:cubicBezTo>
                  <a:pt x="145" y="94"/>
                  <a:pt x="146" y="93"/>
                  <a:pt x="148" y="93"/>
                </a:cubicBezTo>
                <a:moveTo>
                  <a:pt x="567" y="92"/>
                </a:moveTo>
                <a:cubicBezTo>
                  <a:pt x="571" y="90"/>
                  <a:pt x="577" y="90"/>
                  <a:pt x="580" y="93"/>
                </a:cubicBezTo>
                <a:lnTo>
                  <a:pt x="638" y="140"/>
                </a:lnTo>
                <a:cubicBezTo>
                  <a:pt x="641" y="142"/>
                  <a:pt x="643" y="145"/>
                  <a:pt x="643" y="148"/>
                </a:cubicBezTo>
                <a:cubicBezTo>
                  <a:pt x="643" y="152"/>
                  <a:pt x="641" y="156"/>
                  <a:pt x="638" y="158"/>
                </a:cubicBezTo>
                <a:lnTo>
                  <a:pt x="580" y="204"/>
                </a:lnTo>
                <a:cubicBezTo>
                  <a:pt x="578" y="206"/>
                  <a:pt x="575" y="207"/>
                  <a:pt x="573" y="207"/>
                </a:cubicBezTo>
                <a:cubicBezTo>
                  <a:pt x="571" y="207"/>
                  <a:pt x="569" y="206"/>
                  <a:pt x="567" y="206"/>
                </a:cubicBezTo>
                <a:cubicBezTo>
                  <a:pt x="564" y="204"/>
                  <a:pt x="561" y="199"/>
                  <a:pt x="561" y="195"/>
                </a:cubicBezTo>
                <a:lnTo>
                  <a:pt x="561" y="102"/>
                </a:lnTo>
                <a:cubicBezTo>
                  <a:pt x="561" y="98"/>
                  <a:pt x="564" y="93"/>
                  <a:pt x="567" y="92"/>
                </a:cubicBezTo>
                <a:moveTo>
                  <a:pt x="490" y="69"/>
                </a:moveTo>
                <a:lnTo>
                  <a:pt x="490" y="227"/>
                </a:lnTo>
                <a:lnTo>
                  <a:pt x="695" y="227"/>
                </a:lnTo>
                <a:lnTo>
                  <a:pt x="695" y="69"/>
                </a:lnTo>
                <a:lnTo>
                  <a:pt x="490" y="69"/>
                </a:lnTo>
                <a:close/>
                <a:moveTo>
                  <a:pt x="33" y="69"/>
                </a:moveTo>
                <a:lnTo>
                  <a:pt x="33" y="227"/>
                </a:lnTo>
                <a:lnTo>
                  <a:pt x="238" y="227"/>
                </a:lnTo>
                <a:lnTo>
                  <a:pt x="238" y="69"/>
                </a:lnTo>
                <a:lnTo>
                  <a:pt x="33" y="69"/>
                </a:lnTo>
                <a:close/>
                <a:moveTo>
                  <a:pt x="671" y="20"/>
                </a:moveTo>
                <a:cubicBezTo>
                  <a:pt x="663" y="20"/>
                  <a:pt x="657" y="26"/>
                  <a:pt x="657" y="34"/>
                </a:cubicBezTo>
                <a:cubicBezTo>
                  <a:pt x="657" y="42"/>
                  <a:pt x="663" y="48"/>
                  <a:pt x="671" y="48"/>
                </a:cubicBezTo>
                <a:cubicBezTo>
                  <a:pt x="679" y="48"/>
                  <a:pt x="685" y="42"/>
                  <a:pt x="685" y="34"/>
                </a:cubicBezTo>
                <a:cubicBezTo>
                  <a:pt x="685" y="26"/>
                  <a:pt x="679" y="20"/>
                  <a:pt x="671" y="20"/>
                </a:cubicBezTo>
                <a:moveTo>
                  <a:pt x="617" y="20"/>
                </a:moveTo>
                <a:cubicBezTo>
                  <a:pt x="610" y="20"/>
                  <a:pt x="604" y="26"/>
                  <a:pt x="604" y="34"/>
                </a:cubicBezTo>
                <a:cubicBezTo>
                  <a:pt x="604" y="42"/>
                  <a:pt x="610" y="48"/>
                  <a:pt x="617" y="48"/>
                </a:cubicBezTo>
                <a:cubicBezTo>
                  <a:pt x="625" y="48"/>
                  <a:pt x="631" y="42"/>
                  <a:pt x="631" y="34"/>
                </a:cubicBezTo>
                <a:cubicBezTo>
                  <a:pt x="631" y="26"/>
                  <a:pt x="625" y="20"/>
                  <a:pt x="617" y="20"/>
                </a:cubicBezTo>
                <a:moveTo>
                  <a:pt x="214" y="20"/>
                </a:moveTo>
                <a:cubicBezTo>
                  <a:pt x="206" y="20"/>
                  <a:pt x="200" y="26"/>
                  <a:pt x="200" y="34"/>
                </a:cubicBezTo>
                <a:cubicBezTo>
                  <a:pt x="200" y="42"/>
                  <a:pt x="206" y="48"/>
                  <a:pt x="214" y="48"/>
                </a:cubicBezTo>
                <a:cubicBezTo>
                  <a:pt x="221" y="48"/>
                  <a:pt x="228" y="42"/>
                  <a:pt x="228" y="34"/>
                </a:cubicBezTo>
                <a:cubicBezTo>
                  <a:pt x="228" y="26"/>
                  <a:pt x="221" y="20"/>
                  <a:pt x="214" y="20"/>
                </a:cubicBezTo>
                <a:moveTo>
                  <a:pt x="160" y="20"/>
                </a:moveTo>
                <a:cubicBezTo>
                  <a:pt x="153" y="20"/>
                  <a:pt x="146" y="26"/>
                  <a:pt x="146" y="34"/>
                </a:cubicBezTo>
                <a:cubicBezTo>
                  <a:pt x="146" y="42"/>
                  <a:pt x="153" y="48"/>
                  <a:pt x="160" y="48"/>
                </a:cubicBezTo>
                <a:cubicBezTo>
                  <a:pt x="168" y="48"/>
                  <a:pt x="175" y="42"/>
                  <a:pt x="175" y="34"/>
                </a:cubicBezTo>
                <a:cubicBezTo>
                  <a:pt x="175" y="26"/>
                  <a:pt x="168" y="20"/>
                  <a:pt x="160" y="20"/>
                </a:cubicBezTo>
                <a:moveTo>
                  <a:pt x="478" y="0"/>
                </a:moveTo>
                <a:lnTo>
                  <a:pt x="707" y="0"/>
                </a:lnTo>
                <a:cubicBezTo>
                  <a:pt x="713" y="0"/>
                  <a:pt x="718" y="5"/>
                  <a:pt x="718" y="11"/>
                </a:cubicBezTo>
                <a:lnTo>
                  <a:pt x="718" y="239"/>
                </a:lnTo>
                <a:cubicBezTo>
                  <a:pt x="718" y="245"/>
                  <a:pt x="713" y="250"/>
                  <a:pt x="707" y="250"/>
                </a:cubicBezTo>
                <a:lnTo>
                  <a:pt x="478" y="250"/>
                </a:lnTo>
                <a:cubicBezTo>
                  <a:pt x="472" y="250"/>
                  <a:pt x="467" y="245"/>
                  <a:pt x="467" y="239"/>
                </a:cubicBezTo>
                <a:lnTo>
                  <a:pt x="467" y="11"/>
                </a:lnTo>
                <a:cubicBezTo>
                  <a:pt x="467" y="5"/>
                  <a:pt x="472" y="0"/>
                  <a:pt x="478" y="0"/>
                </a:cubicBezTo>
                <a:moveTo>
                  <a:pt x="21" y="0"/>
                </a:moveTo>
                <a:lnTo>
                  <a:pt x="249" y="0"/>
                </a:lnTo>
                <a:cubicBezTo>
                  <a:pt x="255" y="0"/>
                  <a:pt x="260" y="5"/>
                  <a:pt x="260" y="11"/>
                </a:cubicBezTo>
                <a:lnTo>
                  <a:pt x="260" y="239"/>
                </a:lnTo>
                <a:cubicBezTo>
                  <a:pt x="260" y="245"/>
                  <a:pt x="255" y="250"/>
                  <a:pt x="249" y="250"/>
                </a:cubicBezTo>
                <a:lnTo>
                  <a:pt x="21" y="250"/>
                </a:lnTo>
                <a:cubicBezTo>
                  <a:pt x="15" y="250"/>
                  <a:pt x="10" y="245"/>
                  <a:pt x="10" y="239"/>
                </a:cubicBezTo>
                <a:lnTo>
                  <a:pt x="10" y="11"/>
                </a:lnTo>
                <a:cubicBezTo>
                  <a:pt x="10" y="5"/>
                  <a:pt x="15" y="0"/>
                  <a:pt x="21" y="0"/>
                </a:cubicBezTo>
              </a:path>
            </a:pathLst>
          </a:custGeom>
          <a:solidFill>
            <a:srgbClr val="69C0E2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56" name="group 56"/>
          <p:cNvGrpSpPr/>
          <p:nvPr/>
        </p:nvGrpSpPr>
        <p:grpSpPr>
          <a:xfrm rot="21600000">
            <a:off x="7792013" y="5158485"/>
            <a:ext cx="407234" cy="443992"/>
            <a:chOff x="0" y="0"/>
            <a:chExt cx="407234" cy="443992"/>
          </a:xfrm>
        </p:grpSpPr>
        <p:sp>
          <p:nvSpPr>
            <p:cNvPr id="1680" name="path"/>
            <p:cNvSpPr/>
            <p:nvPr/>
          </p:nvSpPr>
          <p:spPr>
            <a:xfrm>
              <a:off x="3175" y="6350"/>
              <a:ext cx="400884" cy="431292"/>
            </a:xfrm>
            <a:custGeom>
              <a:avLst/>
              <a:gdLst/>
              <a:ahLst/>
              <a:cxnLst/>
              <a:rect l="0" t="0" r="0" b="0"/>
              <a:pathLst>
                <a:path w="631" h="679">
                  <a:moveTo>
                    <a:pt x="431" y="431"/>
                  </a:moveTo>
                  <a:lnTo>
                    <a:pt x="337" y="486"/>
                  </a:lnTo>
                  <a:lnTo>
                    <a:pt x="431" y="541"/>
                  </a:lnTo>
                  <a:cubicBezTo>
                    <a:pt x="431" y="541"/>
                    <a:pt x="431" y="541"/>
                    <a:pt x="431" y="541"/>
                  </a:cubicBezTo>
                  <a:cubicBezTo>
                    <a:pt x="431" y="541"/>
                    <a:pt x="431" y="541"/>
                    <a:pt x="431" y="541"/>
                  </a:cubicBezTo>
                  <a:lnTo>
                    <a:pt x="431" y="431"/>
                  </a:lnTo>
                  <a:close/>
                  <a:moveTo>
                    <a:pt x="199" y="431"/>
                  </a:moveTo>
                  <a:lnTo>
                    <a:pt x="199" y="541"/>
                  </a:lnTo>
                  <a:cubicBezTo>
                    <a:pt x="199" y="605"/>
                    <a:pt x="251" y="657"/>
                    <a:pt x="315" y="657"/>
                  </a:cubicBezTo>
                  <a:cubicBezTo>
                    <a:pt x="371" y="657"/>
                    <a:pt x="418" y="617"/>
                    <a:pt x="429" y="564"/>
                  </a:cubicBezTo>
                  <a:cubicBezTo>
                    <a:pt x="426" y="563"/>
                    <a:pt x="423" y="561"/>
                    <a:pt x="420" y="560"/>
                  </a:cubicBezTo>
                  <a:lnTo>
                    <a:pt x="315" y="499"/>
                  </a:lnTo>
                  <a:lnTo>
                    <a:pt x="235" y="545"/>
                  </a:lnTo>
                  <a:cubicBezTo>
                    <a:pt x="230" y="548"/>
                    <a:pt x="224" y="546"/>
                    <a:pt x="221" y="541"/>
                  </a:cubicBezTo>
                  <a:cubicBezTo>
                    <a:pt x="218" y="536"/>
                    <a:pt x="219" y="529"/>
                    <a:pt x="225" y="527"/>
                  </a:cubicBezTo>
                  <a:lnTo>
                    <a:pt x="294" y="486"/>
                  </a:lnTo>
                  <a:lnTo>
                    <a:pt x="199" y="431"/>
                  </a:lnTo>
                  <a:close/>
                  <a:moveTo>
                    <a:pt x="344" y="329"/>
                  </a:moveTo>
                  <a:cubicBezTo>
                    <a:pt x="350" y="329"/>
                    <a:pt x="354" y="333"/>
                    <a:pt x="354" y="339"/>
                  </a:cubicBezTo>
                  <a:cubicBezTo>
                    <a:pt x="354" y="361"/>
                    <a:pt x="337" y="379"/>
                    <a:pt x="315" y="379"/>
                  </a:cubicBezTo>
                  <a:cubicBezTo>
                    <a:pt x="309" y="379"/>
                    <a:pt x="305" y="374"/>
                    <a:pt x="305" y="368"/>
                  </a:cubicBezTo>
                  <a:cubicBezTo>
                    <a:pt x="305" y="362"/>
                    <a:pt x="309" y="357"/>
                    <a:pt x="315" y="357"/>
                  </a:cubicBezTo>
                  <a:cubicBezTo>
                    <a:pt x="325" y="357"/>
                    <a:pt x="333" y="349"/>
                    <a:pt x="333" y="339"/>
                  </a:cubicBezTo>
                  <a:cubicBezTo>
                    <a:pt x="333" y="333"/>
                    <a:pt x="338" y="329"/>
                    <a:pt x="344" y="329"/>
                  </a:cubicBezTo>
                  <a:moveTo>
                    <a:pt x="315" y="278"/>
                  </a:moveTo>
                  <a:cubicBezTo>
                    <a:pt x="282" y="278"/>
                    <a:pt x="255" y="306"/>
                    <a:pt x="255" y="339"/>
                  </a:cubicBezTo>
                  <a:cubicBezTo>
                    <a:pt x="255" y="373"/>
                    <a:pt x="282" y="400"/>
                    <a:pt x="315" y="400"/>
                  </a:cubicBezTo>
                  <a:cubicBezTo>
                    <a:pt x="348" y="400"/>
                    <a:pt x="376" y="373"/>
                    <a:pt x="376" y="339"/>
                  </a:cubicBezTo>
                  <a:cubicBezTo>
                    <a:pt x="376" y="306"/>
                    <a:pt x="348" y="278"/>
                    <a:pt x="315" y="278"/>
                  </a:cubicBezTo>
                  <a:moveTo>
                    <a:pt x="315" y="257"/>
                  </a:moveTo>
                  <a:cubicBezTo>
                    <a:pt x="360" y="257"/>
                    <a:pt x="397" y="294"/>
                    <a:pt x="397" y="339"/>
                  </a:cubicBezTo>
                  <a:cubicBezTo>
                    <a:pt x="397" y="385"/>
                    <a:pt x="360" y="421"/>
                    <a:pt x="315" y="421"/>
                  </a:cubicBezTo>
                  <a:cubicBezTo>
                    <a:pt x="270" y="421"/>
                    <a:pt x="233" y="385"/>
                    <a:pt x="233" y="339"/>
                  </a:cubicBezTo>
                  <a:cubicBezTo>
                    <a:pt x="233" y="294"/>
                    <a:pt x="270" y="257"/>
                    <a:pt x="315" y="257"/>
                  </a:cubicBezTo>
                  <a:moveTo>
                    <a:pt x="315" y="204"/>
                  </a:moveTo>
                  <a:lnTo>
                    <a:pt x="199" y="272"/>
                  </a:lnTo>
                  <a:lnTo>
                    <a:pt x="199" y="407"/>
                  </a:lnTo>
                  <a:lnTo>
                    <a:pt x="315" y="474"/>
                  </a:lnTo>
                  <a:lnTo>
                    <a:pt x="431" y="407"/>
                  </a:lnTo>
                  <a:lnTo>
                    <a:pt x="431" y="272"/>
                  </a:lnTo>
                  <a:lnTo>
                    <a:pt x="315" y="204"/>
                  </a:lnTo>
                  <a:close/>
                  <a:moveTo>
                    <a:pt x="199" y="137"/>
                  </a:moveTo>
                  <a:cubicBezTo>
                    <a:pt x="199" y="137"/>
                    <a:pt x="199" y="137"/>
                    <a:pt x="199" y="138"/>
                  </a:cubicBezTo>
                  <a:lnTo>
                    <a:pt x="199" y="247"/>
                  </a:lnTo>
                  <a:lnTo>
                    <a:pt x="294" y="192"/>
                  </a:lnTo>
                  <a:lnTo>
                    <a:pt x="200" y="137"/>
                  </a:lnTo>
                  <a:cubicBezTo>
                    <a:pt x="200" y="137"/>
                    <a:pt x="199" y="137"/>
                    <a:pt x="199" y="137"/>
                  </a:cubicBezTo>
                  <a:moveTo>
                    <a:pt x="473" y="123"/>
                  </a:moveTo>
                  <a:cubicBezTo>
                    <a:pt x="459" y="125"/>
                    <a:pt x="444" y="130"/>
                    <a:pt x="431" y="137"/>
                  </a:cubicBezTo>
                  <a:lnTo>
                    <a:pt x="337" y="192"/>
                  </a:lnTo>
                  <a:lnTo>
                    <a:pt x="431" y="247"/>
                  </a:lnTo>
                  <a:lnTo>
                    <a:pt x="431" y="168"/>
                  </a:lnTo>
                  <a:cubicBezTo>
                    <a:pt x="431" y="162"/>
                    <a:pt x="436" y="157"/>
                    <a:pt x="442" y="157"/>
                  </a:cubicBezTo>
                  <a:cubicBezTo>
                    <a:pt x="448" y="157"/>
                    <a:pt x="453" y="162"/>
                    <a:pt x="453" y="168"/>
                  </a:cubicBezTo>
                  <a:lnTo>
                    <a:pt x="453" y="259"/>
                  </a:lnTo>
                  <a:lnTo>
                    <a:pt x="534" y="307"/>
                  </a:lnTo>
                  <a:cubicBezTo>
                    <a:pt x="539" y="310"/>
                    <a:pt x="541" y="316"/>
                    <a:pt x="538" y="321"/>
                  </a:cubicBezTo>
                  <a:cubicBezTo>
                    <a:pt x="536" y="325"/>
                    <a:pt x="532" y="327"/>
                    <a:pt x="528" y="327"/>
                  </a:cubicBezTo>
                  <a:cubicBezTo>
                    <a:pt x="527" y="327"/>
                    <a:pt x="525" y="326"/>
                    <a:pt x="523" y="325"/>
                  </a:cubicBezTo>
                  <a:lnTo>
                    <a:pt x="453" y="284"/>
                  </a:lnTo>
                  <a:lnTo>
                    <a:pt x="453" y="394"/>
                  </a:lnTo>
                  <a:lnTo>
                    <a:pt x="547" y="340"/>
                  </a:lnTo>
                  <a:cubicBezTo>
                    <a:pt x="602" y="307"/>
                    <a:pt x="621" y="236"/>
                    <a:pt x="589" y="180"/>
                  </a:cubicBezTo>
                  <a:cubicBezTo>
                    <a:pt x="574" y="153"/>
                    <a:pt x="549" y="134"/>
                    <a:pt x="519" y="126"/>
                  </a:cubicBezTo>
                  <a:cubicBezTo>
                    <a:pt x="504" y="122"/>
                    <a:pt x="488" y="121"/>
                    <a:pt x="473" y="123"/>
                  </a:cubicBezTo>
                  <a:moveTo>
                    <a:pt x="315" y="0"/>
                  </a:moveTo>
                  <a:cubicBezTo>
                    <a:pt x="341" y="0"/>
                    <a:pt x="367" y="7"/>
                    <a:pt x="389" y="21"/>
                  </a:cubicBezTo>
                  <a:cubicBezTo>
                    <a:pt x="410" y="35"/>
                    <a:pt x="428" y="54"/>
                    <a:pt x="439" y="77"/>
                  </a:cubicBezTo>
                  <a:cubicBezTo>
                    <a:pt x="441" y="82"/>
                    <a:pt x="439" y="89"/>
                    <a:pt x="434" y="91"/>
                  </a:cubicBezTo>
                  <a:cubicBezTo>
                    <a:pt x="428" y="94"/>
                    <a:pt x="422" y="92"/>
                    <a:pt x="419" y="87"/>
                  </a:cubicBezTo>
                  <a:cubicBezTo>
                    <a:pt x="400" y="46"/>
                    <a:pt x="360" y="21"/>
                    <a:pt x="315" y="21"/>
                  </a:cubicBezTo>
                  <a:cubicBezTo>
                    <a:pt x="259" y="21"/>
                    <a:pt x="213" y="61"/>
                    <a:pt x="202" y="114"/>
                  </a:cubicBezTo>
                  <a:cubicBezTo>
                    <a:pt x="205" y="116"/>
                    <a:pt x="208" y="117"/>
                    <a:pt x="210" y="119"/>
                  </a:cubicBezTo>
                  <a:lnTo>
                    <a:pt x="315" y="180"/>
                  </a:lnTo>
                  <a:lnTo>
                    <a:pt x="420" y="119"/>
                  </a:lnTo>
                  <a:cubicBezTo>
                    <a:pt x="452" y="100"/>
                    <a:pt x="489" y="96"/>
                    <a:pt x="524" y="105"/>
                  </a:cubicBezTo>
                  <a:cubicBezTo>
                    <a:pt x="560" y="115"/>
                    <a:pt x="589" y="137"/>
                    <a:pt x="608" y="169"/>
                  </a:cubicBezTo>
                  <a:cubicBezTo>
                    <a:pt x="645" y="235"/>
                    <a:pt x="623" y="320"/>
                    <a:pt x="557" y="358"/>
                  </a:cubicBezTo>
                  <a:lnTo>
                    <a:pt x="453" y="419"/>
                  </a:lnTo>
                  <a:lnTo>
                    <a:pt x="453" y="541"/>
                  </a:lnTo>
                  <a:cubicBezTo>
                    <a:pt x="453" y="544"/>
                    <a:pt x="452" y="547"/>
                    <a:pt x="452" y="551"/>
                  </a:cubicBezTo>
                  <a:cubicBezTo>
                    <a:pt x="473" y="558"/>
                    <a:pt x="496" y="559"/>
                    <a:pt x="519" y="553"/>
                  </a:cubicBezTo>
                  <a:cubicBezTo>
                    <a:pt x="549" y="545"/>
                    <a:pt x="574" y="525"/>
                    <a:pt x="589" y="498"/>
                  </a:cubicBezTo>
                  <a:cubicBezTo>
                    <a:pt x="611" y="460"/>
                    <a:pt x="609" y="411"/>
                    <a:pt x="584" y="374"/>
                  </a:cubicBezTo>
                  <a:cubicBezTo>
                    <a:pt x="581" y="369"/>
                    <a:pt x="582" y="362"/>
                    <a:pt x="587" y="359"/>
                  </a:cubicBezTo>
                  <a:cubicBezTo>
                    <a:pt x="592" y="356"/>
                    <a:pt x="599" y="357"/>
                    <a:pt x="602" y="362"/>
                  </a:cubicBezTo>
                  <a:cubicBezTo>
                    <a:pt x="632" y="405"/>
                    <a:pt x="634" y="463"/>
                    <a:pt x="608" y="509"/>
                  </a:cubicBezTo>
                  <a:cubicBezTo>
                    <a:pt x="589" y="541"/>
                    <a:pt x="560" y="564"/>
                    <a:pt x="524" y="573"/>
                  </a:cubicBezTo>
                  <a:cubicBezTo>
                    <a:pt x="512" y="577"/>
                    <a:pt x="500" y="578"/>
                    <a:pt x="488" y="578"/>
                  </a:cubicBezTo>
                  <a:cubicBezTo>
                    <a:pt x="475" y="578"/>
                    <a:pt x="462" y="576"/>
                    <a:pt x="449" y="572"/>
                  </a:cubicBezTo>
                  <a:cubicBezTo>
                    <a:pt x="435" y="633"/>
                    <a:pt x="380" y="679"/>
                    <a:pt x="315" y="679"/>
                  </a:cubicBezTo>
                  <a:cubicBezTo>
                    <a:pt x="240" y="679"/>
                    <a:pt x="178" y="617"/>
                    <a:pt x="178" y="541"/>
                  </a:cubicBezTo>
                  <a:lnTo>
                    <a:pt x="178" y="419"/>
                  </a:lnTo>
                  <a:lnTo>
                    <a:pt x="97" y="372"/>
                  </a:lnTo>
                  <a:cubicBezTo>
                    <a:pt x="91" y="369"/>
                    <a:pt x="90" y="362"/>
                    <a:pt x="93" y="357"/>
                  </a:cubicBezTo>
                  <a:cubicBezTo>
                    <a:pt x="96" y="352"/>
                    <a:pt x="102" y="350"/>
                    <a:pt x="107" y="353"/>
                  </a:cubicBezTo>
                  <a:lnTo>
                    <a:pt x="178" y="394"/>
                  </a:lnTo>
                  <a:lnTo>
                    <a:pt x="178" y="284"/>
                  </a:lnTo>
                  <a:lnTo>
                    <a:pt x="84" y="339"/>
                  </a:lnTo>
                  <a:cubicBezTo>
                    <a:pt x="28" y="371"/>
                    <a:pt x="9" y="443"/>
                    <a:pt x="41" y="498"/>
                  </a:cubicBezTo>
                  <a:cubicBezTo>
                    <a:pt x="60" y="531"/>
                    <a:pt x="94" y="553"/>
                    <a:pt x="131" y="556"/>
                  </a:cubicBezTo>
                  <a:cubicBezTo>
                    <a:pt x="140" y="557"/>
                    <a:pt x="149" y="557"/>
                    <a:pt x="157" y="556"/>
                  </a:cubicBezTo>
                  <a:cubicBezTo>
                    <a:pt x="163" y="555"/>
                    <a:pt x="169" y="559"/>
                    <a:pt x="170" y="565"/>
                  </a:cubicBezTo>
                  <a:cubicBezTo>
                    <a:pt x="170" y="571"/>
                    <a:pt x="166" y="576"/>
                    <a:pt x="160" y="577"/>
                  </a:cubicBezTo>
                  <a:cubicBezTo>
                    <a:pt x="154" y="578"/>
                    <a:pt x="148" y="578"/>
                    <a:pt x="142" y="578"/>
                  </a:cubicBezTo>
                  <a:cubicBezTo>
                    <a:pt x="138" y="578"/>
                    <a:pt x="134" y="578"/>
                    <a:pt x="129" y="578"/>
                  </a:cubicBezTo>
                  <a:cubicBezTo>
                    <a:pt x="85" y="573"/>
                    <a:pt x="45" y="548"/>
                    <a:pt x="23" y="509"/>
                  </a:cubicBezTo>
                  <a:cubicBezTo>
                    <a:pt x="-14" y="443"/>
                    <a:pt x="7" y="358"/>
                    <a:pt x="73" y="320"/>
                  </a:cubicBezTo>
                  <a:lnTo>
                    <a:pt x="178" y="259"/>
                  </a:lnTo>
                  <a:lnTo>
                    <a:pt x="178" y="138"/>
                  </a:lnTo>
                  <a:cubicBezTo>
                    <a:pt x="178" y="134"/>
                    <a:pt x="178" y="131"/>
                    <a:pt x="178" y="128"/>
                  </a:cubicBezTo>
                  <a:cubicBezTo>
                    <a:pt x="157" y="121"/>
                    <a:pt x="134" y="120"/>
                    <a:pt x="112" y="126"/>
                  </a:cubicBezTo>
                  <a:cubicBezTo>
                    <a:pt x="82" y="134"/>
                    <a:pt x="57" y="153"/>
                    <a:pt x="41" y="180"/>
                  </a:cubicBezTo>
                  <a:cubicBezTo>
                    <a:pt x="19" y="219"/>
                    <a:pt x="21" y="268"/>
                    <a:pt x="46" y="305"/>
                  </a:cubicBezTo>
                  <a:cubicBezTo>
                    <a:pt x="50" y="309"/>
                    <a:pt x="48" y="316"/>
                    <a:pt x="43" y="319"/>
                  </a:cubicBezTo>
                  <a:cubicBezTo>
                    <a:pt x="38" y="323"/>
                    <a:pt x="32" y="322"/>
                    <a:pt x="28" y="317"/>
                  </a:cubicBezTo>
                  <a:cubicBezTo>
                    <a:pt x="0" y="273"/>
                    <a:pt x="-2" y="215"/>
                    <a:pt x="23" y="169"/>
                  </a:cubicBezTo>
                  <a:cubicBezTo>
                    <a:pt x="41" y="137"/>
                    <a:pt x="71" y="115"/>
                    <a:pt x="106" y="105"/>
                  </a:cubicBezTo>
                  <a:cubicBezTo>
                    <a:pt x="131" y="98"/>
                    <a:pt x="157" y="99"/>
                    <a:pt x="181" y="106"/>
                  </a:cubicBezTo>
                  <a:cubicBezTo>
                    <a:pt x="196" y="45"/>
                    <a:pt x="250" y="0"/>
                    <a:pt x="315" y="0"/>
                  </a:cubicBezTo>
                </a:path>
              </a:pathLst>
            </a:custGeom>
            <a:solidFill>
              <a:srgbClr val="69C0E2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682" name="path"/>
            <p:cNvSpPr/>
            <p:nvPr/>
          </p:nvSpPr>
          <p:spPr>
            <a:xfrm>
              <a:off x="0" y="0"/>
              <a:ext cx="407234" cy="443992"/>
            </a:xfrm>
            <a:custGeom>
              <a:avLst/>
              <a:gdLst/>
              <a:ahLst/>
              <a:cxnLst/>
              <a:rect l="0" t="0" r="0" b="0"/>
              <a:pathLst>
                <a:path w="641" h="699">
                  <a:moveTo>
                    <a:pt x="436" y="441"/>
                  </a:moveTo>
                  <a:lnTo>
                    <a:pt x="342" y="496"/>
                  </a:lnTo>
                  <a:lnTo>
                    <a:pt x="436" y="551"/>
                  </a:lnTo>
                  <a:cubicBezTo>
                    <a:pt x="436" y="551"/>
                    <a:pt x="436" y="551"/>
                    <a:pt x="436" y="551"/>
                  </a:cubicBezTo>
                  <a:cubicBezTo>
                    <a:pt x="436" y="551"/>
                    <a:pt x="436" y="551"/>
                    <a:pt x="436" y="551"/>
                  </a:cubicBezTo>
                  <a:lnTo>
                    <a:pt x="436" y="441"/>
                  </a:lnTo>
                  <a:close/>
                  <a:moveTo>
                    <a:pt x="204" y="441"/>
                  </a:moveTo>
                  <a:lnTo>
                    <a:pt x="204" y="551"/>
                  </a:lnTo>
                  <a:cubicBezTo>
                    <a:pt x="204" y="615"/>
                    <a:pt x="256" y="667"/>
                    <a:pt x="320" y="667"/>
                  </a:cubicBezTo>
                  <a:cubicBezTo>
                    <a:pt x="376" y="667"/>
                    <a:pt x="423" y="627"/>
                    <a:pt x="434" y="574"/>
                  </a:cubicBezTo>
                  <a:cubicBezTo>
                    <a:pt x="431" y="573"/>
                    <a:pt x="428" y="571"/>
                    <a:pt x="425" y="570"/>
                  </a:cubicBezTo>
                  <a:lnTo>
                    <a:pt x="320" y="509"/>
                  </a:lnTo>
                  <a:lnTo>
                    <a:pt x="240" y="555"/>
                  </a:lnTo>
                  <a:cubicBezTo>
                    <a:pt x="235" y="558"/>
                    <a:pt x="229" y="556"/>
                    <a:pt x="226" y="551"/>
                  </a:cubicBezTo>
                  <a:cubicBezTo>
                    <a:pt x="223" y="546"/>
                    <a:pt x="224" y="539"/>
                    <a:pt x="230" y="537"/>
                  </a:cubicBezTo>
                  <a:lnTo>
                    <a:pt x="299" y="496"/>
                  </a:lnTo>
                  <a:lnTo>
                    <a:pt x="204" y="441"/>
                  </a:lnTo>
                  <a:close/>
                  <a:moveTo>
                    <a:pt x="349" y="339"/>
                  </a:moveTo>
                  <a:cubicBezTo>
                    <a:pt x="355" y="339"/>
                    <a:pt x="359" y="343"/>
                    <a:pt x="359" y="349"/>
                  </a:cubicBezTo>
                  <a:cubicBezTo>
                    <a:pt x="359" y="371"/>
                    <a:pt x="342" y="389"/>
                    <a:pt x="320" y="389"/>
                  </a:cubicBezTo>
                  <a:cubicBezTo>
                    <a:pt x="314" y="389"/>
                    <a:pt x="310" y="384"/>
                    <a:pt x="310" y="378"/>
                  </a:cubicBezTo>
                  <a:cubicBezTo>
                    <a:pt x="310" y="372"/>
                    <a:pt x="314" y="367"/>
                    <a:pt x="320" y="367"/>
                  </a:cubicBezTo>
                  <a:cubicBezTo>
                    <a:pt x="330" y="367"/>
                    <a:pt x="338" y="359"/>
                    <a:pt x="338" y="349"/>
                  </a:cubicBezTo>
                  <a:cubicBezTo>
                    <a:pt x="338" y="343"/>
                    <a:pt x="343" y="339"/>
                    <a:pt x="349" y="339"/>
                  </a:cubicBezTo>
                  <a:moveTo>
                    <a:pt x="320" y="288"/>
                  </a:moveTo>
                  <a:cubicBezTo>
                    <a:pt x="287" y="288"/>
                    <a:pt x="260" y="316"/>
                    <a:pt x="260" y="349"/>
                  </a:cubicBezTo>
                  <a:cubicBezTo>
                    <a:pt x="260" y="383"/>
                    <a:pt x="287" y="410"/>
                    <a:pt x="320" y="410"/>
                  </a:cubicBezTo>
                  <a:cubicBezTo>
                    <a:pt x="353" y="410"/>
                    <a:pt x="381" y="383"/>
                    <a:pt x="381" y="349"/>
                  </a:cubicBezTo>
                  <a:cubicBezTo>
                    <a:pt x="381" y="316"/>
                    <a:pt x="353" y="288"/>
                    <a:pt x="320" y="288"/>
                  </a:cubicBezTo>
                  <a:moveTo>
                    <a:pt x="320" y="267"/>
                  </a:moveTo>
                  <a:cubicBezTo>
                    <a:pt x="365" y="267"/>
                    <a:pt x="402" y="304"/>
                    <a:pt x="402" y="349"/>
                  </a:cubicBezTo>
                  <a:cubicBezTo>
                    <a:pt x="402" y="395"/>
                    <a:pt x="365" y="431"/>
                    <a:pt x="320" y="431"/>
                  </a:cubicBezTo>
                  <a:cubicBezTo>
                    <a:pt x="275" y="431"/>
                    <a:pt x="238" y="395"/>
                    <a:pt x="238" y="349"/>
                  </a:cubicBezTo>
                  <a:cubicBezTo>
                    <a:pt x="238" y="304"/>
                    <a:pt x="275" y="267"/>
                    <a:pt x="320" y="267"/>
                  </a:cubicBezTo>
                  <a:moveTo>
                    <a:pt x="320" y="214"/>
                  </a:moveTo>
                  <a:lnTo>
                    <a:pt x="204" y="282"/>
                  </a:lnTo>
                  <a:lnTo>
                    <a:pt x="204" y="417"/>
                  </a:lnTo>
                  <a:lnTo>
                    <a:pt x="320" y="484"/>
                  </a:lnTo>
                  <a:lnTo>
                    <a:pt x="436" y="417"/>
                  </a:lnTo>
                  <a:lnTo>
                    <a:pt x="436" y="282"/>
                  </a:lnTo>
                  <a:lnTo>
                    <a:pt x="320" y="214"/>
                  </a:lnTo>
                  <a:close/>
                  <a:moveTo>
                    <a:pt x="204" y="147"/>
                  </a:moveTo>
                  <a:cubicBezTo>
                    <a:pt x="204" y="147"/>
                    <a:pt x="204" y="147"/>
                    <a:pt x="204" y="148"/>
                  </a:cubicBezTo>
                  <a:lnTo>
                    <a:pt x="204" y="257"/>
                  </a:lnTo>
                  <a:lnTo>
                    <a:pt x="299" y="202"/>
                  </a:lnTo>
                  <a:lnTo>
                    <a:pt x="205" y="147"/>
                  </a:lnTo>
                  <a:cubicBezTo>
                    <a:pt x="205" y="147"/>
                    <a:pt x="204" y="147"/>
                    <a:pt x="204" y="147"/>
                  </a:cubicBezTo>
                  <a:moveTo>
                    <a:pt x="478" y="133"/>
                  </a:moveTo>
                  <a:cubicBezTo>
                    <a:pt x="464" y="135"/>
                    <a:pt x="449" y="140"/>
                    <a:pt x="436" y="147"/>
                  </a:cubicBezTo>
                  <a:lnTo>
                    <a:pt x="342" y="202"/>
                  </a:lnTo>
                  <a:lnTo>
                    <a:pt x="436" y="257"/>
                  </a:lnTo>
                  <a:lnTo>
                    <a:pt x="436" y="178"/>
                  </a:lnTo>
                  <a:cubicBezTo>
                    <a:pt x="436" y="172"/>
                    <a:pt x="441" y="167"/>
                    <a:pt x="447" y="167"/>
                  </a:cubicBezTo>
                  <a:cubicBezTo>
                    <a:pt x="453" y="167"/>
                    <a:pt x="458" y="172"/>
                    <a:pt x="458" y="178"/>
                  </a:cubicBezTo>
                  <a:lnTo>
                    <a:pt x="458" y="269"/>
                  </a:lnTo>
                  <a:lnTo>
                    <a:pt x="539" y="317"/>
                  </a:lnTo>
                  <a:cubicBezTo>
                    <a:pt x="544" y="320"/>
                    <a:pt x="546" y="326"/>
                    <a:pt x="543" y="331"/>
                  </a:cubicBezTo>
                  <a:cubicBezTo>
                    <a:pt x="541" y="335"/>
                    <a:pt x="537" y="337"/>
                    <a:pt x="533" y="337"/>
                  </a:cubicBezTo>
                  <a:cubicBezTo>
                    <a:pt x="532" y="337"/>
                    <a:pt x="530" y="336"/>
                    <a:pt x="528" y="335"/>
                  </a:cubicBezTo>
                  <a:lnTo>
                    <a:pt x="458" y="294"/>
                  </a:lnTo>
                  <a:lnTo>
                    <a:pt x="458" y="404"/>
                  </a:lnTo>
                  <a:lnTo>
                    <a:pt x="552" y="350"/>
                  </a:lnTo>
                  <a:cubicBezTo>
                    <a:pt x="607" y="317"/>
                    <a:pt x="626" y="246"/>
                    <a:pt x="594" y="190"/>
                  </a:cubicBezTo>
                  <a:cubicBezTo>
                    <a:pt x="579" y="163"/>
                    <a:pt x="554" y="144"/>
                    <a:pt x="524" y="136"/>
                  </a:cubicBezTo>
                  <a:cubicBezTo>
                    <a:pt x="509" y="132"/>
                    <a:pt x="493" y="131"/>
                    <a:pt x="478" y="133"/>
                  </a:cubicBezTo>
                  <a:moveTo>
                    <a:pt x="320" y="10"/>
                  </a:moveTo>
                  <a:cubicBezTo>
                    <a:pt x="346" y="10"/>
                    <a:pt x="372" y="17"/>
                    <a:pt x="394" y="31"/>
                  </a:cubicBezTo>
                  <a:cubicBezTo>
                    <a:pt x="415" y="45"/>
                    <a:pt x="433" y="64"/>
                    <a:pt x="444" y="87"/>
                  </a:cubicBezTo>
                  <a:cubicBezTo>
                    <a:pt x="446" y="92"/>
                    <a:pt x="444" y="99"/>
                    <a:pt x="439" y="101"/>
                  </a:cubicBezTo>
                  <a:cubicBezTo>
                    <a:pt x="433" y="104"/>
                    <a:pt x="427" y="102"/>
                    <a:pt x="424" y="97"/>
                  </a:cubicBezTo>
                  <a:cubicBezTo>
                    <a:pt x="405" y="56"/>
                    <a:pt x="365" y="31"/>
                    <a:pt x="320" y="31"/>
                  </a:cubicBezTo>
                  <a:cubicBezTo>
                    <a:pt x="264" y="31"/>
                    <a:pt x="218" y="71"/>
                    <a:pt x="207" y="124"/>
                  </a:cubicBezTo>
                  <a:cubicBezTo>
                    <a:pt x="210" y="126"/>
                    <a:pt x="213" y="127"/>
                    <a:pt x="215" y="129"/>
                  </a:cubicBezTo>
                  <a:lnTo>
                    <a:pt x="320" y="190"/>
                  </a:lnTo>
                  <a:lnTo>
                    <a:pt x="425" y="129"/>
                  </a:lnTo>
                  <a:cubicBezTo>
                    <a:pt x="457" y="110"/>
                    <a:pt x="494" y="106"/>
                    <a:pt x="529" y="115"/>
                  </a:cubicBezTo>
                  <a:cubicBezTo>
                    <a:pt x="565" y="125"/>
                    <a:pt x="594" y="147"/>
                    <a:pt x="613" y="179"/>
                  </a:cubicBezTo>
                  <a:cubicBezTo>
                    <a:pt x="650" y="245"/>
                    <a:pt x="628" y="330"/>
                    <a:pt x="562" y="368"/>
                  </a:cubicBezTo>
                  <a:lnTo>
                    <a:pt x="458" y="429"/>
                  </a:lnTo>
                  <a:lnTo>
                    <a:pt x="458" y="551"/>
                  </a:lnTo>
                  <a:cubicBezTo>
                    <a:pt x="458" y="554"/>
                    <a:pt x="457" y="557"/>
                    <a:pt x="457" y="561"/>
                  </a:cubicBezTo>
                  <a:cubicBezTo>
                    <a:pt x="478" y="568"/>
                    <a:pt x="501" y="569"/>
                    <a:pt x="524" y="563"/>
                  </a:cubicBezTo>
                  <a:cubicBezTo>
                    <a:pt x="554" y="555"/>
                    <a:pt x="579" y="535"/>
                    <a:pt x="594" y="508"/>
                  </a:cubicBezTo>
                  <a:cubicBezTo>
                    <a:pt x="616" y="470"/>
                    <a:pt x="614" y="421"/>
                    <a:pt x="589" y="384"/>
                  </a:cubicBezTo>
                  <a:cubicBezTo>
                    <a:pt x="586" y="379"/>
                    <a:pt x="587" y="372"/>
                    <a:pt x="592" y="369"/>
                  </a:cubicBezTo>
                  <a:cubicBezTo>
                    <a:pt x="597" y="366"/>
                    <a:pt x="604" y="367"/>
                    <a:pt x="607" y="372"/>
                  </a:cubicBezTo>
                  <a:cubicBezTo>
                    <a:pt x="637" y="415"/>
                    <a:pt x="639" y="473"/>
                    <a:pt x="613" y="519"/>
                  </a:cubicBezTo>
                  <a:cubicBezTo>
                    <a:pt x="594" y="551"/>
                    <a:pt x="565" y="574"/>
                    <a:pt x="529" y="583"/>
                  </a:cubicBezTo>
                  <a:cubicBezTo>
                    <a:pt x="517" y="587"/>
                    <a:pt x="505" y="588"/>
                    <a:pt x="493" y="588"/>
                  </a:cubicBezTo>
                  <a:cubicBezTo>
                    <a:pt x="480" y="588"/>
                    <a:pt x="467" y="586"/>
                    <a:pt x="454" y="582"/>
                  </a:cubicBezTo>
                  <a:cubicBezTo>
                    <a:pt x="440" y="643"/>
                    <a:pt x="385" y="689"/>
                    <a:pt x="320" y="689"/>
                  </a:cubicBezTo>
                  <a:cubicBezTo>
                    <a:pt x="245" y="689"/>
                    <a:pt x="183" y="627"/>
                    <a:pt x="183" y="551"/>
                  </a:cubicBezTo>
                  <a:lnTo>
                    <a:pt x="183" y="429"/>
                  </a:lnTo>
                  <a:lnTo>
                    <a:pt x="102" y="382"/>
                  </a:lnTo>
                  <a:cubicBezTo>
                    <a:pt x="96" y="379"/>
                    <a:pt x="95" y="372"/>
                    <a:pt x="98" y="367"/>
                  </a:cubicBezTo>
                  <a:cubicBezTo>
                    <a:pt x="101" y="362"/>
                    <a:pt x="107" y="360"/>
                    <a:pt x="112" y="363"/>
                  </a:cubicBezTo>
                  <a:lnTo>
                    <a:pt x="183" y="404"/>
                  </a:lnTo>
                  <a:lnTo>
                    <a:pt x="183" y="294"/>
                  </a:lnTo>
                  <a:lnTo>
                    <a:pt x="89" y="349"/>
                  </a:lnTo>
                  <a:cubicBezTo>
                    <a:pt x="33" y="381"/>
                    <a:pt x="14" y="453"/>
                    <a:pt x="46" y="508"/>
                  </a:cubicBezTo>
                  <a:cubicBezTo>
                    <a:pt x="65" y="541"/>
                    <a:pt x="99" y="563"/>
                    <a:pt x="136" y="566"/>
                  </a:cubicBezTo>
                  <a:cubicBezTo>
                    <a:pt x="145" y="567"/>
                    <a:pt x="154" y="567"/>
                    <a:pt x="162" y="566"/>
                  </a:cubicBezTo>
                  <a:cubicBezTo>
                    <a:pt x="168" y="565"/>
                    <a:pt x="174" y="569"/>
                    <a:pt x="175" y="575"/>
                  </a:cubicBezTo>
                  <a:cubicBezTo>
                    <a:pt x="175" y="581"/>
                    <a:pt x="171" y="586"/>
                    <a:pt x="165" y="587"/>
                  </a:cubicBezTo>
                  <a:cubicBezTo>
                    <a:pt x="159" y="588"/>
                    <a:pt x="153" y="588"/>
                    <a:pt x="147" y="588"/>
                  </a:cubicBezTo>
                  <a:cubicBezTo>
                    <a:pt x="143" y="588"/>
                    <a:pt x="139" y="588"/>
                    <a:pt x="134" y="588"/>
                  </a:cubicBezTo>
                  <a:cubicBezTo>
                    <a:pt x="90" y="583"/>
                    <a:pt x="50" y="558"/>
                    <a:pt x="28" y="519"/>
                  </a:cubicBezTo>
                  <a:cubicBezTo>
                    <a:pt x="-9" y="453"/>
                    <a:pt x="12" y="368"/>
                    <a:pt x="78" y="330"/>
                  </a:cubicBezTo>
                  <a:lnTo>
                    <a:pt x="183" y="269"/>
                  </a:lnTo>
                  <a:lnTo>
                    <a:pt x="183" y="148"/>
                  </a:lnTo>
                  <a:cubicBezTo>
                    <a:pt x="183" y="144"/>
                    <a:pt x="183" y="141"/>
                    <a:pt x="183" y="138"/>
                  </a:cubicBezTo>
                  <a:cubicBezTo>
                    <a:pt x="162" y="131"/>
                    <a:pt x="139" y="130"/>
                    <a:pt x="117" y="136"/>
                  </a:cubicBezTo>
                  <a:cubicBezTo>
                    <a:pt x="87" y="144"/>
                    <a:pt x="62" y="163"/>
                    <a:pt x="46" y="190"/>
                  </a:cubicBezTo>
                  <a:cubicBezTo>
                    <a:pt x="24" y="229"/>
                    <a:pt x="26" y="278"/>
                    <a:pt x="51" y="315"/>
                  </a:cubicBezTo>
                  <a:cubicBezTo>
                    <a:pt x="55" y="319"/>
                    <a:pt x="53" y="326"/>
                    <a:pt x="48" y="329"/>
                  </a:cubicBezTo>
                  <a:cubicBezTo>
                    <a:pt x="43" y="333"/>
                    <a:pt x="37" y="332"/>
                    <a:pt x="33" y="327"/>
                  </a:cubicBezTo>
                  <a:cubicBezTo>
                    <a:pt x="4" y="283"/>
                    <a:pt x="2" y="225"/>
                    <a:pt x="28" y="179"/>
                  </a:cubicBezTo>
                  <a:cubicBezTo>
                    <a:pt x="46" y="147"/>
                    <a:pt x="76" y="125"/>
                    <a:pt x="111" y="115"/>
                  </a:cubicBezTo>
                  <a:cubicBezTo>
                    <a:pt x="136" y="108"/>
                    <a:pt x="162" y="109"/>
                    <a:pt x="186" y="116"/>
                  </a:cubicBezTo>
                  <a:cubicBezTo>
                    <a:pt x="201" y="55"/>
                    <a:pt x="255" y="10"/>
                    <a:pt x="320" y="10"/>
                  </a:cubicBezTo>
                </a:path>
              </a:pathLst>
            </a:custGeom>
            <a:noFill/>
            <a:ln w="12700" cap="flat">
              <a:solidFill>
                <a:srgbClr val="C5E1F9">
                  <a:alpha val="100000"/>
                </a:srgbClr>
              </a:solidFill>
              <a:prstDash val="solid"/>
              <a:miter lim="100000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1684" name="path"/>
          <p:cNvSpPr/>
          <p:nvPr/>
        </p:nvSpPr>
        <p:spPr>
          <a:xfrm>
            <a:off x="5763767" y="5178552"/>
            <a:ext cx="405384" cy="403859"/>
          </a:xfrm>
          <a:custGeom>
            <a:avLst/>
            <a:gdLst/>
            <a:ahLst/>
            <a:cxnLst/>
            <a:rect l="0" t="0" r="0" b="0"/>
            <a:pathLst>
              <a:path w="638" h="635">
                <a:moveTo>
                  <a:pt x="595" y="0"/>
                </a:moveTo>
                <a:lnTo>
                  <a:pt x="39" y="0"/>
                </a:lnTo>
                <a:cubicBezTo>
                  <a:pt x="18" y="0"/>
                  <a:pt x="0" y="17"/>
                  <a:pt x="0" y="39"/>
                </a:cubicBezTo>
                <a:lnTo>
                  <a:pt x="0" y="593"/>
                </a:lnTo>
                <a:cubicBezTo>
                  <a:pt x="0" y="614"/>
                  <a:pt x="18" y="635"/>
                  <a:pt x="39" y="635"/>
                </a:cubicBezTo>
                <a:lnTo>
                  <a:pt x="595" y="635"/>
                </a:lnTo>
                <a:cubicBezTo>
                  <a:pt x="616" y="635"/>
                  <a:pt x="638" y="614"/>
                  <a:pt x="638" y="593"/>
                </a:cubicBezTo>
                <a:lnTo>
                  <a:pt x="638" y="39"/>
                </a:lnTo>
                <a:cubicBezTo>
                  <a:pt x="638" y="17"/>
                  <a:pt x="616" y="0"/>
                  <a:pt x="595" y="0"/>
                </a:cubicBezTo>
                <a:moveTo>
                  <a:pt x="469" y="560"/>
                </a:moveTo>
                <a:cubicBezTo>
                  <a:pt x="430" y="560"/>
                  <a:pt x="401" y="532"/>
                  <a:pt x="401" y="492"/>
                </a:cubicBezTo>
                <a:cubicBezTo>
                  <a:pt x="401" y="475"/>
                  <a:pt x="408" y="457"/>
                  <a:pt x="419" y="446"/>
                </a:cubicBezTo>
                <a:lnTo>
                  <a:pt x="358" y="357"/>
                </a:lnTo>
                <a:cubicBezTo>
                  <a:pt x="351" y="360"/>
                  <a:pt x="340" y="360"/>
                  <a:pt x="333" y="360"/>
                </a:cubicBezTo>
                <a:cubicBezTo>
                  <a:pt x="326" y="360"/>
                  <a:pt x="322" y="360"/>
                  <a:pt x="319" y="360"/>
                </a:cubicBezTo>
                <a:lnTo>
                  <a:pt x="283" y="435"/>
                </a:lnTo>
                <a:cubicBezTo>
                  <a:pt x="297" y="446"/>
                  <a:pt x="304" y="464"/>
                  <a:pt x="304" y="478"/>
                </a:cubicBezTo>
                <a:cubicBezTo>
                  <a:pt x="304" y="510"/>
                  <a:pt x="279" y="532"/>
                  <a:pt x="250" y="532"/>
                </a:cubicBezTo>
                <a:cubicBezTo>
                  <a:pt x="222" y="532"/>
                  <a:pt x="197" y="510"/>
                  <a:pt x="197" y="478"/>
                </a:cubicBezTo>
                <a:cubicBezTo>
                  <a:pt x="197" y="450"/>
                  <a:pt x="222" y="425"/>
                  <a:pt x="250" y="425"/>
                </a:cubicBezTo>
                <a:cubicBezTo>
                  <a:pt x="254" y="425"/>
                  <a:pt x="258" y="425"/>
                  <a:pt x="261" y="428"/>
                </a:cubicBezTo>
                <a:lnTo>
                  <a:pt x="294" y="350"/>
                </a:lnTo>
                <a:cubicBezTo>
                  <a:pt x="276" y="339"/>
                  <a:pt x="265" y="317"/>
                  <a:pt x="265" y="292"/>
                </a:cubicBezTo>
                <a:cubicBezTo>
                  <a:pt x="265" y="285"/>
                  <a:pt x="265" y="278"/>
                  <a:pt x="269" y="271"/>
                </a:cubicBezTo>
                <a:lnTo>
                  <a:pt x="200" y="242"/>
                </a:lnTo>
                <a:cubicBezTo>
                  <a:pt x="186" y="260"/>
                  <a:pt x="165" y="271"/>
                  <a:pt x="143" y="271"/>
                </a:cubicBezTo>
                <a:cubicBezTo>
                  <a:pt x="104" y="271"/>
                  <a:pt x="75" y="242"/>
                  <a:pt x="75" y="203"/>
                </a:cubicBezTo>
                <a:cubicBezTo>
                  <a:pt x="75" y="167"/>
                  <a:pt x="104" y="135"/>
                  <a:pt x="143" y="135"/>
                </a:cubicBezTo>
                <a:cubicBezTo>
                  <a:pt x="179" y="135"/>
                  <a:pt x="211" y="167"/>
                  <a:pt x="211" y="203"/>
                </a:cubicBezTo>
                <a:cubicBezTo>
                  <a:pt x="211" y="210"/>
                  <a:pt x="211" y="214"/>
                  <a:pt x="208" y="217"/>
                </a:cubicBezTo>
                <a:lnTo>
                  <a:pt x="283" y="250"/>
                </a:lnTo>
                <a:cubicBezTo>
                  <a:pt x="294" y="235"/>
                  <a:pt x="312" y="228"/>
                  <a:pt x="333" y="228"/>
                </a:cubicBezTo>
                <a:cubicBezTo>
                  <a:pt x="337" y="228"/>
                  <a:pt x="340" y="228"/>
                  <a:pt x="344" y="228"/>
                </a:cubicBezTo>
                <a:lnTo>
                  <a:pt x="362" y="189"/>
                </a:lnTo>
                <a:cubicBezTo>
                  <a:pt x="344" y="178"/>
                  <a:pt x="333" y="160"/>
                  <a:pt x="333" y="135"/>
                </a:cubicBezTo>
                <a:cubicBezTo>
                  <a:pt x="333" y="99"/>
                  <a:pt x="362" y="71"/>
                  <a:pt x="398" y="71"/>
                </a:cubicBezTo>
                <a:cubicBezTo>
                  <a:pt x="434" y="71"/>
                  <a:pt x="462" y="99"/>
                  <a:pt x="462" y="135"/>
                </a:cubicBezTo>
                <a:cubicBezTo>
                  <a:pt x="462" y="171"/>
                  <a:pt x="434" y="199"/>
                  <a:pt x="398" y="199"/>
                </a:cubicBezTo>
                <a:cubicBezTo>
                  <a:pt x="394" y="199"/>
                  <a:pt x="387" y="199"/>
                  <a:pt x="383" y="199"/>
                </a:cubicBezTo>
                <a:lnTo>
                  <a:pt x="369" y="239"/>
                </a:lnTo>
                <a:cubicBezTo>
                  <a:pt x="387" y="250"/>
                  <a:pt x="401" y="271"/>
                  <a:pt x="401" y="292"/>
                </a:cubicBezTo>
                <a:cubicBezTo>
                  <a:pt x="401" y="314"/>
                  <a:pt x="394" y="328"/>
                  <a:pt x="380" y="342"/>
                </a:cubicBezTo>
                <a:lnTo>
                  <a:pt x="444" y="432"/>
                </a:lnTo>
                <a:cubicBezTo>
                  <a:pt x="452" y="428"/>
                  <a:pt x="459" y="425"/>
                  <a:pt x="469" y="425"/>
                </a:cubicBezTo>
                <a:cubicBezTo>
                  <a:pt x="505" y="425"/>
                  <a:pt x="538" y="457"/>
                  <a:pt x="538" y="492"/>
                </a:cubicBezTo>
                <a:cubicBezTo>
                  <a:pt x="534" y="532"/>
                  <a:pt x="505" y="560"/>
                  <a:pt x="469" y="560"/>
                </a:cubicBezTo>
              </a:path>
            </a:pathLst>
          </a:custGeom>
          <a:solidFill>
            <a:srgbClr val="69C0E2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686" name="path"/>
          <p:cNvSpPr/>
          <p:nvPr/>
        </p:nvSpPr>
        <p:spPr>
          <a:xfrm>
            <a:off x="1729739" y="5204459"/>
            <a:ext cx="348996" cy="352043"/>
          </a:xfrm>
          <a:custGeom>
            <a:avLst/>
            <a:gdLst/>
            <a:ahLst/>
            <a:cxnLst/>
            <a:rect l="0" t="0" r="0" b="0"/>
            <a:pathLst>
              <a:path w="549" h="554">
                <a:moveTo>
                  <a:pt x="274" y="142"/>
                </a:moveTo>
                <a:cubicBezTo>
                  <a:pt x="302" y="142"/>
                  <a:pt x="327" y="125"/>
                  <a:pt x="337" y="100"/>
                </a:cubicBezTo>
                <a:cubicBezTo>
                  <a:pt x="348" y="74"/>
                  <a:pt x="342" y="44"/>
                  <a:pt x="322" y="25"/>
                </a:cubicBezTo>
                <a:cubicBezTo>
                  <a:pt x="303" y="5"/>
                  <a:pt x="273" y="0"/>
                  <a:pt x="248" y="10"/>
                </a:cubicBezTo>
                <a:cubicBezTo>
                  <a:pt x="222" y="21"/>
                  <a:pt x="206" y="46"/>
                  <a:pt x="206" y="73"/>
                </a:cubicBezTo>
                <a:cubicBezTo>
                  <a:pt x="206" y="111"/>
                  <a:pt x="236" y="142"/>
                  <a:pt x="274" y="142"/>
                </a:cubicBezTo>
                <a:moveTo>
                  <a:pt x="361" y="207"/>
                </a:moveTo>
                <a:cubicBezTo>
                  <a:pt x="359" y="190"/>
                  <a:pt x="344" y="176"/>
                  <a:pt x="327" y="176"/>
                </a:cubicBezTo>
                <a:lnTo>
                  <a:pt x="308" y="176"/>
                </a:lnTo>
                <a:cubicBezTo>
                  <a:pt x="303" y="176"/>
                  <a:pt x="299" y="178"/>
                  <a:pt x="296" y="181"/>
                </a:cubicBezTo>
                <a:lnTo>
                  <a:pt x="274" y="204"/>
                </a:lnTo>
                <a:lnTo>
                  <a:pt x="252" y="181"/>
                </a:lnTo>
                <a:cubicBezTo>
                  <a:pt x="249" y="178"/>
                  <a:pt x="244" y="176"/>
                  <a:pt x="240" y="176"/>
                </a:cubicBezTo>
                <a:lnTo>
                  <a:pt x="221" y="176"/>
                </a:lnTo>
                <a:cubicBezTo>
                  <a:pt x="203" y="176"/>
                  <a:pt x="189" y="189"/>
                  <a:pt x="187" y="207"/>
                </a:cubicBezTo>
                <a:lnTo>
                  <a:pt x="172" y="328"/>
                </a:lnTo>
                <a:cubicBezTo>
                  <a:pt x="170" y="339"/>
                  <a:pt x="178" y="348"/>
                  <a:pt x="188" y="348"/>
                </a:cubicBezTo>
                <a:lnTo>
                  <a:pt x="207" y="348"/>
                </a:lnTo>
                <a:lnTo>
                  <a:pt x="221" y="523"/>
                </a:lnTo>
                <a:cubicBezTo>
                  <a:pt x="223" y="540"/>
                  <a:pt x="238" y="554"/>
                  <a:pt x="255" y="554"/>
                </a:cubicBezTo>
                <a:lnTo>
                  <a:pt x="293" y="554"/>
                </a:lnTo>
                <a:cubicBezTo>
                  <a:pt x="310" y="554"/>
                  <a:pt x="325" y="540"/>
                  <a:pt x="327" y="523"/>
                </a:cubicBezTo>
                <a:lnTo>
                  <a:pt x="341" y="348"/>
                </a:lnTo>
                <a:lnTo>
                  <a:pt x="359" y="348"/>
                </a:lnTo>
                <a:cubicBezTo>
                  <a:pt x="364" y="348"/>
                  <a:pt x="369" y="346"/>
                  <a:pt x="372" y="342"/>
                </a:cubicBezTo>
                <a:cubicBezTo>
                  <a:pt x="376" y="338"/>
                  <a:pt x="377" y="333"/>
                  <a:pt x="376" y="328"/>
                </a:cubicBezTo>
                <a:lnTo>
                  <a:pt x="361" y="207"/>
                </a:lnTo>
                <a:close/>
                <a:moveTo>
                  <a:pt x="445" y="142"/>
                </a:moveTo>
                <a:cubicBezTo>
                  <a:pt x="473" y="142"/>
                  <a:pt x="498" y="125"/>
                  <a:pt x="508" y="100"/>
                </a:cubicBezTo>
                <a:cubicBezTo>
                  <a:pt x="519" y="74"/>
                  <a:pt x="513" y="44"/>
                  <a:pt x="493" y="25"/>
                </a:cubicBezTo>
                <a:cubicBezTo>
                  <a:pt x="474" y="5"/>
                  <a:pt x="444" y="0"/>
                  <a:pt x="419" y="10"/>
                </a:cubicBezTo>
                <a:cubicBezTo>
                  <a:pt x="393" y="21"/>
                  <a:pt x="377" y="46"/>
                  <a:pt x="377" y="73"/>
                </a:cubicBezTo>
                <a:cubicBezTo>
                  <a:pt x="377" y="111"/>
                  <a:pt x="407" y="142"/>
                  <a:pt x="445" y="142"/>
                </a:cubicBezTo>
                <a:moveTo>
                  <a:pt x="35" y="74"/>
                </a:moveTo>
                <a:cubicBezTo>
                  <a:pt x="35" y="111"/>
                  <a:pt x="65" y="142"/>
                  <a:pt x="103" y="142"/>
                </a:cubicBezTo>
                <a:cubicBezTo>
                  <a:pt x="141" y="142"/>
                  <a:pt x="171" y="111"/>
                  <a:pt x="171" y="74"/>
                </a:cubicBezTo>
                <a:cubicBezTo>
                  <a:pt x="171" y="36"/>
                  <a:pt x="141" y="5"/>
                  <a:pt x="103" y="5"/>
                </a:cubicBezTo>
                <a:cubicBezTo>
                  <a:pt x="65" y="5"/>
                  <a:pt x="35" y="36"/>
                  <a:pt x="35" y="74"/>
                </a:cubicBezTo>
                <a:moveTo>
                  <a:pt x="548" y="328"/>
                </a:moveTo>
                <a:lnTo>
                  <a:pt x="532" y="207"/>
                </a:lnTo>
                <a:cubicBezTo>
                  <a:pt x="530" y="190"/>
                  <a:pt x="516" y="176"/>
                  <a:pt x="498" y="176"/>
                </a:cubicBezTo>
                <a:lnTo>
                  <a:pt x="479" y="176"/>
                </a:lnTo>
                <a:cubicBezTo>
                  <a:pt x="475" y="176"/>
                  <a:pt x="470" y="178"/>
                  <a:pt x="467" y="181"/>
                </a:cubicBezTo>
                <a:lnTo>
                  <a:pt x="445" y="204"/>
                </a:lnTo>
                <a:lnTo>
                  <a:pt x="423" y="181"/>
                </a:lnTo>
                <a:cubicBezTo>
                  <a:pt x="420" y="178"/>
                  <a:pt x="415" y="176"/>
                  <a:pt x="411" y="176"/>
                </a:cubicBezTo>
                <a:lnTo>
                  <a:pt x="392" y="176"/>
                </a:lnTo>
                <a:cubicBezTo>
                  <a:pt x="390" y="177"/>
                  <a:pt x="388" y="177"/>
                  <a:pt x="386" y="178"/>
                </a:cubicBezTo>
                <a:cubicBezTo>
                  <a:pt x="391" y="185"/>
                  <a:pt x="394" y="194"/>
                  <a:pt x="395" y="203"/>
                </a:cubicBezTo>
                <a:lnTo>
                  <a:pt x="411" y="324"/>
                </a:lnTo>
                <a:cubicBezTo>
                  <a:pt x="413" y="339"/>
                  <a:pt x="408" y="354"/>
                  <a:pt x="398" y="365"/>
                </a:cubicBezTo>
                <a:cubicBezTo>
                  <a:pt x="393" y="370"/>
                  <a:pt x="388" y="374"/>
                  <a:pt x="381" y="377"/>
                </a:cubicBezTo>
                <a:lnTo>
                  <a:pt x="392" y="488"/>
                </a:lnTo>
                <a:cubicBezTo>
                  <a:pt x="394" y="506"/>
                  <a:pt x="409" y="520"/>
                  <a:pt x="426" y="519"/>
                </a:cubicBezTo>
                <a:lnTo>
                  <a:pt x="464" y="519"/>
                </a:lnTo>
                <a:cubicBezTo>
                  <a:pt x="481" y="519"/>
                  <a:pt x="496" y="506"/>
                  <a:pt x="498" y="488"/>
                </a:cubicBezTo>
                <a:lnTo>
                  <a:pt x="512" y="348"/>
                </a:lnTo>
                <a:lnTo>
                  <a:pt x="531" y="348"/>
                </a:lnTo>
                <a:cubicBezTo>
                  <a:pt x="541" y="348"/>
                  <a:pt x="549" y="339"/>
                  <a:pt x="548" y="328"/>
                </a:cubicBezTo>
                <a:moveTo>
                  <a:pt x="138" y="324"/>
                </a:moveTo>
                <a:lnTo>
                  <a:pt x="153" y="202"/>
                </a:lnTo>
                <a:cubicBezTo>
                  <a:pt x="154" y="194"/>
                  <a:pt x="157" y="185"/>
                  <a:pt x="162" y="178"/>
                </a:cubicBezTo>
                <a:cubicBezTo>
                  <a:pt x="160" y="177"/>
                  <a:pt x="158" y="177"/>
                  <a:pt x="156" y="176"/>
                </a:cubicBezTo>
                <a:lnTo>
                  <a:pt x="137" y="176"/>
                </a:lnTo>
                <a:cubicBezTo>
                  <a:pt x="133" y="176"/>
                  <a:pt x="128" y="178"/>
                  <a:pt x="125" y="181"/>
                </a:cubicBezTo>
                <a:lnTo>
                  <a:pt x="103" y="204"/>
                </a:lnTo>
                <a:lnTo>
                  <a:pt x="81" y="181"/>
                </a:lnTo>
                <a:cubicBezTo>
                  <a:pt x="78" y="178"/>
                  <a:pt x="73" y="176"/>
                  <a:pt x="69" y="176"/>
                </a:cubicBezTo>
                <a:lnTo>
                  <a:pt x="50" y="176"/>
                </a:lnTo>
                <a:cubicBezTo>
                  <a:pt x="33" y="176"/>
                  <a:pt x="18" y="190"/>
                  <a:pt x="16" y="207"/>
                </a:cubicBezTo>
                <a:lnTo>
                  <a:pt x="0" y="328"/>
                </a:lnTo>
                <a:cubicBezTo>
                  <a:pt x="0" y="333"/>
                  <a:pt x="1" y="338"/>
                  <a:pt x="4" y="342"/>
                </a:cubicBezTo>
                <a:cubicBezTo>
                  <a:pt x="8" y="345"/>
                  <a:pt x="12" y="348"/>
                  <a:pt x="17" y="348"/>
                </a:cubicBezTo>
                <a:lnTo>
                  <a:pt x="36" y="348"/>
                </a:lnTo>
                <a:lnTo>
                  <a:pt x="50" y="488"/>
                </a:lnTo>
                <a:cubicBezTo>
                  <a:pt x="52" y="506"/>
                  <a:pt x="67" y="520"/>
                  <a:pt x="84" y="519"/>
                </a:cubicBezTo>
                <a:lnTo>
                  <a:pt x="122" y="519"/>
                </a:lnTo>
                <a:cubicBezTo>
                  <a:pt x="139" y="519"/>
                  <a:pt x="154" y="506"/>
                  <a:pt x="156" y="488"/>
                </a:cubicBezTo>
                <a:lnTo>
                  <a:pt x="167" y="377"/>
                </a:lnTo>
                <a:cubicBezTo>
                  <a:pt x="161" y="374"/>
                  <a:pt x="155" y="370"/>
                  <a:pt x="150" y="365"/>
                </a:cubicBezTo>
                <a:cubicBezTo>
                  <a:pt x="140" y="354"/>
                  <a:pt x="136" y="339"/>
                  <a:pt x="138" y="324"/>
                </a:cubicBezTo>
              </a:path>
            </a:pathLst>
          </a:custGeom>
          <a:solidFill>
            <a:srgbClr val="69C0E2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688" name="path"/>
          <p:cNvSpPr/>
          <p:nvPr/>
        </p:nvSpPr>
        <p:spPr>
          <a:xfrm>
            <a:off x="3790188" y="5175504"/>
            <a:ext cx="260603" cy="409955"/>
          </a:xfrm>
          <a:custGeom>
            <a:avLst/>
            <a:gdLst/>
            <a:ahLst/>
            <a:cxnLst/>
            <a:rect l="0" t="0" r="0" b="0"/>
            <a:pathLst>
              <a:path w="410" h="645">
                <a:moveTo>
                  <a:pt x="163" y="514"/>
                </a:moveTo>
                <a:lnTo>
                  <a:pt x="141" y="608"/>
                </a:lnTo>
                <a:lnTo>
                  <a:pt x="195" y="585"/>
                </a:lnTo>
                <a:cubicBezTo>
                  <a:pt x="198" y="584"/>
                  <a:pt x="202" y="584"/>
                  <a:pt x="205" y="585"/>
                </a:cubicBezTo>
                <a:lnTo>
                  <a:pt x="263" y="609"/>
                </a:lnTo>
                <a:lnTo>
                  <a:pt x="242" y="515"/>
                </a:lnTo>
                <a:cubicBezTo>
                  <a:pt x="230" y="519"/>
                  <a:pt x="218" y="521"/>
                  <a:pt x="205" y="521"/>
                </a:cubicBezTo>
                <a:cubicBezTo>
                  <a:pt x="190" y="521"/>
                  <a:pt x="176" y="519"/>
                  <a:pt x="163" y="514"/>
                </a:cubicBezTo>
                <a:moveTo>
                  <a:pt x="207" y="370"/>
                </a:moveTo>
                <a:cubicBezTo>
                  <a:pt x="192" y="370"/>
                  <a:pt x="179" y="382"/>
                  <a:pt x="179" y="397"/>
                </a:cubicBezTo>
                <a:cubicBezTo>
                  <a:pt x="179" y="412"/>
                  <a:pt x="192" y="425"/>
                  <a:pt x="207" y="425"/>
                </a:cubicBezTo>
                <a:cubicBezTo>
                  <a:pt x="222" y="425"/>
                  <a:pt x="234" y="412"/>
                  <a:pt x="234" y="397"/>
                </a:cubicBezTo>
                <a:cubicBezTo>
                  <a:pt x="234" y="382"/>
                  <a:pt x="222" y="370"/>
                  <a:pt x="207" y="370"/>
                </a:cubicBezTo>
                <a:moveTo>
                  <a:pt x="207" y="343"/>
                </a:moveTo>
                <a:cubicBezTo>
                  <a:pt x="237" y="343"/>
                  <a:pt x="261" y="367"/>
                  <a:pt x="261" y="397"/>
                </a:cubicBezTo>
                <a:cubicBezTo>
                  <a:pt x="261" y="427"/>
                  <a:pt x="237" y="451"/>
                  <a:pt x="207" y="451"/>
                </a:cubicBezTo>
                <a:cubicBezTo>
                  <a:pt x="177" y="451"/>
                  <a:pt x="152" y="427"/>
                  <a:pt x="152" y="397"/>
                </a:cubicBezTo>
                <a:cubicBezTo>
                  <a:pt x="152" y="367"/>
                  <a:pt x="177" y="343"/>
                  <a:pt x="207" y="343"/>
                </a:cubicBezTo>
                <a:moveTo>
                  <a:pt x="205" y="308"/>
                </a:moveTo>
                <a:cubicBezTo>
                  <a:pt x="153" y="308"/>
                  <a:pt x="111" y="350"/>
                  <a:pt x="111" y="401"/>
                </a:cubicBezTo>
                <a:cubicBezTo>
                  <a:pt x="111" y="453"/>
                  <a:pt x="153" y="495"/>
                  <a:pt x="205" y="495"/>
                </a:cubicBezTo>
                <a:cubicBezTo>
                  <a:pt x="256" y="495"/>
                  <a:pt x="298" y="453"/>
                  <a:pt x="298" y="401"/>
                </a:cubicBezTo>
                <a:cubicBezTo>
                  <a:pt x="298" y="350"/>
                  <a:pt x="256" y="308"/>
                  <a:pt x="205" y="308"/>
                </a:cubicBezTo>
                <a:moveTo>
                  <a:pt x="100" y="222"/>
                </a:moveTo>
                <a:lnTo>
                  <a:pt x="324" y="222"/>
                </a:lnTo>
                <a:cubicBezTo>
                  <a:pt x="332" y="222"/>
                  <a:pt x="338" y="228"/>
                  <a:pt x="338" y="235"/>
                </a:cubicBezTo>
                <a:cubicBezTo>
                  <a:pt x="338" y="242"/>
                  <a:pt x="332" y="248"/>
                  <a:pt x="324" y="248"/>
                </a:cubicBezTo>
                <a:lnTo>
                  <a:pt x="100" y="248"/>
                </a:lnTo>
                <a:cubicBezTo>
                  <a:pt x="93" y="248"/>
                  <a:pt x="87" y="242"/>
                  <a:pt x="87" y="235"/>
                </a:cubicBezTo>
                <a:cubicBezTo>
                  <a:pt x="87" y="228"/>
                  <a:pt x="93" y="222"/>
                  <a:pt x="100" y="222"/>
                </a:cubicBezTo>
                <a:moveTo>
                  <a:pt x="132" y="158"/>
                </a:moveTo>
                <a:lnTo>
                  <a:pt x="292" y="158"/>
                </a:lnTo>
                <a:cubicBezTo>
                  <a:pt x="300" y="158"/>
                  <a:pt x="306" y="164"/>
                  <a:pt x="306" y="171"/>
                </a:cubicBezTo>
                <a:cubicBezTo>
                  <a:pt x="306" y="179"/>
                  <a:pt x="300" y="185"/>
                  <a:pt x="292" y="185"/>
                </a:cubicBezTo>
                <a:lnTo>
                  <a:pt x="132" y="185"/>
                </a:lnTo>
                <a:cubicBezTo>
                  <a:pt x="125" y="185"/>
                  <a:pt x="119" y="179"/>
                  <a:pt x="119" y="171"/>
                </a:cubicBezTo>
                <a:cubicBezTo>
                  <a:pt x="119" y="164"/>
                  <a:pt x="125" y="158"/>
                  <a:pt x="132" y="158"/>
                </a:cubicBezTo>
                <a:moveTo>
                  <a:pt x="165" y="94"/>
                </a:moveTo>
                <a:lnTo>
                  <a:pt x="260" y="94"/>
                </a:lnTo>
                <a:cubicBezTo>
                  <a:pt x="268" y="94"/>
                  <a:pt x="274" y="100"/>
                  <a:pt x="274" y="107"/>
                </a:cubicBezTo>
                <a:cubicBezTo>
                  <a:pt x="274" y="115"/>
                  <a:pt x="268" y="121"/>
                  <a:pt x="260" y="121"/>
                </a:cubicBezTo>
                <a:lnTo>
                  <a:pt x="165" y="121"/>
                </a:lnTo>
                <a:cubicBezTo>
                  <a:pt x="157" y="121"/>
                  <a:pt x="151" y="115"/>
                  <a:pt x="151" y="107"/>
                </a:cubicBezTo>
                <a:cubicBezTo>
                  <a:pt x="151" y="100"/>
                  <a:pt x="157" y="94"/>
                  <a:pt x="165" y="94"/>
                </a:cubicBezTo>
                <a:moveTo>
                  <a:pt x="27" y="26"/>
                </a:moveTo>
                <a:lnTo>
                  <a:pt x="27" y="574"/>
                </a:lnTo>
                <a:lnTo>
                  <a:pt x="121" y="574"/>
                </a:lnTo>
                <a:lnTo>
                  <a:pt x="138" y="501"/>
                </a:lnTo>
                <a:cubicBezTo>
                  <a:pt x="106" y="480"/>
                  <a:pt x="84" y="443"/>
                  <a:pt x="84" y="401"/>
                </a:cubicBezTo>
                <a:cubicBezTo>
                  <a:pt x="84" y="335"/>
                  <a:pt x="138" y="281"/>
                  <a:pt x="205" y="281"/>
                </a:cubicBezTo>
                <a:cubicBezTo>
                  <a:pt x="271" y="281"/>
                  <a:pt x="325" y="335"/>
                  <a:pt x="325" y="401"/>
                </a:cubicBezTo>
                <a:cubicBezTo>
                  <a:pt x="325" y="445"/>
                  <a:pt x="302" y="483"/>
                  <a:pt x="267" y="504"/>
                </a:cubicBezTo>
                <a:lnTo>
                  <a:pt x="282" y="574"/>
                </a:lnTo>
                <a:lnTo>
                  <a:pt x="383" y="574"/>
                </a:lnTo>
                <a:lnTo>
                  <a:pt x="383" y="26"/>
                </a:lnTo>
                <a:lnTo>
                  <a:pt x="27" y="26"/>
                </a:lnTo>
                <a:close/>
                <a:moveTo>
                  <a:pt x="13" y="0"/>
                </a:moveTo>
                <a:lnTo>
                  <a:pt x="396" y="0"/>
                </a:lnTo>
                <a:cubicBezTo>
                  <a:pt x="404" y="0"/>
                  <a:pt x="410" y="5"/>
                  <a:pt x="410" y="13"/>
                </a:cubicBezTo>
                <a:lnTo>
                  <a:pt x="410" y="588"/>
                </a:lnTo>
                <a:cubicBezTo>
                  <a:pt x="410" y="595"/>
                  <a:pt x="404" y="601"/>
                  <a:pt x="396" y="601"/>
                </a:cubicBezTo>
                <a:lnTo>
                  <a:pt x="288" y="601"/>
                </a:lnTo>
                <a:lnTo>
                  <a:pt x="295" y="629"/>
                </a:lnTo>
                <a:cubicBezTo>
                  <a:pt x="296" y="634"/>
                  <a:pt x="294" y="639"/>
                  <a:pt x="290" y="642"/>
                </a:cubicBezTo>
                <a:cubicBezTo>
                  <a:pt x="288" y="644"/>
                  <a:pt x="285" y="645"/>
                  <a:pt x="282" y="645"/>
                </a:cubicBezTo>
                <a:cubicBezTo>
                  <a:pt x="280" y="645"/>
                  <a:pt x="278" y="645"/>
                  <a:pt x="277" y="644"/>
                </a:cubicBezTo>
                <a:lnTo>
                  <a:pt x="200" y="612"/>
                </a:lnTo>
                <a:lnTo>
                  <a:pt x="127" y="643"/>
                </a:lnTo>
                <a:cubicBezTo>
                  <a:pt x="122" y="645"/>
                  <a:pt x="117" y="644"/>
                  <a:pt x="113" y="641"/>
                </a:cubicBezTo>
                <a:cubicBezTo>
                  <a:pt x="109" y="637"/>
                  <a:pt x="108" y="632"/>
                  <a:pt x="109" y="627"/>
                </a:cubicBezTo>
                <a:lnTo>
                  <a:pt x="115" y="601"/>
                </a:lnTo>
                <a:lnTo>
                  <a:pt x="13" y="601"/>
                </a:lnTo>
                <a:cubicBezTo>
                  <a:pt x="6" y="601"/>
                  <a:pt x="0" y="595"/>
                  <a:pt x="0" y="588"/>
                </a:cubicBezTo>
                <a:lnTo>
                  <a:pt x="0" y="13"/>
                </a:lnTo>
                <a:cubicBezTo>
                  <a:pt x="0" y="5"/>
                  <a:pt x="6" y="0"/>
                  <a:pt x="13" y="0"/>
                </a:cubicBezTo>
              </a:path>
            </a:pathLst>
          </a:custGeom>
          <a:solidFill>
            <a:srgbClr val="69C0E2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690" name="path"/>
          <p:cNvSpPr/>
          <p:nvPr/>
        </p:nvSpPr>
        <p:spPr>
          <a:xfrm>
            <a:off x="1903476" y="3948557"/>
            <a:ext cx="8663940" cy="6350"/>
          </a:xfrm>
          <a:custGeom>
            <a:avLst/>
            <a:gdLst/>
            <a:ahLst/>
            <a:cxnLst/>
            <a:rect l="0" t="0" r="0" b="0"/>
            <a:pathLst>
              <a:path w="13644" h="10">
                <a:moveTo>
                  <a:pt x="0" y="5"/>
                </a:moveTo>
                <a:lnTo>
                  <a:pt x="13644" y="5"/>
                </a:lnTo>
              </a:path>
            </a:pathLst>
          </a:custGeom>
          <a:noFill/>
          <a:ln w="6350" cap="flat">
            <a:solidFill>
              <a:srgbClr val="4472C4">
                <a:alpha val="100000"/>
              </a:srgbClr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692" name="picture 16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3329984" y="892666"/>
            <a:ext cx="124018" cy="50159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4" name="picture 169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graphicFrame>
        <p:nvGraphicFramePr>
          <p:cNvPr id="1696" name="table 1696"/>
          <p:cNvGraphicFramePr>
            <a:graphicFrameLocks noGrp="1"/>
          </p:cNvGraphicFramePr>
          <p:nvPr/>
        </p:nvGraphicFramePr>
        <p:xfrm>
          <a:off x="6759575" y="1271651"/>
          <a:ext cx="4775835" cy="5151119"/>
        </p:xfrm>
        <a:graphic>
          <a:graphicData uri="http://schemas.openxmlformats.org/drawingml/2006/table">
            <a:tbl>
              <a:tblPr/>
              <a:tblGrid>
                <a:gridCol w="2867025"/>
                <a:gridCol w="1908810"/>
              </a:tblGrid>
              <a:tr h="28066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1000"/>
                        </a:lnSpc>
                      </a:pPr>
                      <a:endParaRPr lang="en-US" altLang="en-US" sz="400" dirty="0"/>
                    </a:p>
                    <a:p>
                      <a:pPr marL="95885" algn="l" rtl="0" eaLnBrk="0">
                        <a:lnSpc>
                          <a:spcPct val="97000"/>
                        </a:lnSpc>
                        <a:spcBef>
                          <a:spcPts val="5"/>
                        </a:spcBef>
                      </a:pPr>
                      <a:r>
                        <a:rPr sz="1200" b="1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专利名称</a:t>
                      </a:r>
                      <a:endParaRPr lang="en-US" altLang="en-US" sz="12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1000"/>
                        </a:lnSpc>
                      </a:pPr>
                      <a:endParaRPr lang="en-US" altLang="en-US" sz="400" dirty="0"/>
                    </a:p>
                    <a:p>
                      <a:pPr marL="96520" algn="l" rtl="0" eaLnBrk="0">
                        <a:lnSpc>
                          <a:spcPct val="97000"/>
                        </a:lnSpc>
                        <a:spcBef>
                          <a:spcPts val="5"/>
                        </a:spcBef>
                      </a:pPr>
                      <a:r>
                        <a:rPr sz="1200" b="1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专利号</a:t>
                      </a:r>
                      <a:endParaRPr lang="en-US" altLang="en-US" sz="12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16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</a:pPr>
                      <a:endParaRPr lang="en-US" altLang="en-US" sz="400" dirty="0"/>
                    </a:p>
                    <a:p>
                      <a:pPr marL="93980" algn="l" rtl="0" eaLnBrk="0">
                        <a:lnSpc>
                          <a:spcPct val="97000"/>
                        </a:lnSpc>
                      </a:pPr>
                      <a:r>
                        <a:rPr sz="11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一种移动盥洗室节水循环结构</a:t>
                      </a:r>
                      <a:endParaRPr lang="en-US" altLang="en-US" sz="11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400" dirty="0"/>
                    </a:p>
                    <a:p>
                      <a:pPr marL="95250" algn="l" rtl="0" eaLnBrk="0">
                        <a:lnSpc>
                          <a:spcPct val="85000"/>
                        </a:lnSpc>
                        <a:spcBef>
                          <a:spcPts val="5"/>
                        </a:spcBef>
                      </a:pPr>
                      <a:r>
                        <a:rPr sz="11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ZL2016212</a:t>
                      </a:r>
                      <a:r>
                        <a:rPr sz="11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50634.3</a:t>
                      </a:r>
                      <a:endParaRPr lang="en-US" altLang="en-US" sz="11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</a:tr>
              <a:tr h="30416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</a:pPr>
                      <a:endParaRPr lang="en-US" altLang="en-US" sz="400" dirty="0"/>
                    </a:p>
                    <a:p>
                      <a:pPr marL="93980" algn="l" rtl="0" eaLnBrk="0">
                        <a:lnSpc>
                          <a:spcPct val="98000"/>
                        </a:lnSpc>
                        <a:spcBef>
                          <a:spcPts val="0"/>
                        </a:spcBef>
                      </a:pPr>
                      <a:r>
                        <a:rPr sz="11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一种方便快捷拆装的柜子</a:t>
                      </a:r>
                      <a:endParaRPr lang="en-US" altLang="en-US" sz="11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400" dirty="0"/>
                    </a:p>
                    <a:p>
                      <a:pPr marL="95250" algn="l" rtl="0" eaLnBrk="0">
                        <a:lnSpc>
                          <a:spcPct val="85000"/>
                        </a:lnSpc>
                        <a:spcBef>
                          <a:spcPts val="5"/>
                        </a:spcBef>
                      </a:pPr>
                      <a:r>
                        <a:rPr sz="11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ZL2016201</a:t>
                      </a:r>
                      <a:r>
                        <a:rPr sz="11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92341.8</a:t>
                      </a:r>
                      <a:endParaRPr lang="en-US" altLang="en-US" sz="11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52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</a:pPr>
                      <a:endParaRPr lang="en-US" altLang="en-US" sz="400" dirty="0"/>
                    </a:p>
                    <a:p>
                      <a:pPr marL="93980" algn="l" rtl="0" eaLnBrk="0">
                        <a:lnSpc>
                          <a:spcPct val="98000"/>
                        </a:lnSpc>
                        <a:spcBef>
                          <a:spcPts val="0"/>
                        </a:spcBef>
                      </a:pPr>
                      <a:r>
                        <a:rPr sz="11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一种柜门防水结构</a:t>
                      </a:r>
                      <a:endParaRPr lang="en-US" altLang="en-US" sz="11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400" dirty="0"/>
                    </a:p>
                    <a:p>
                      <a:pPr marL="95250" algn="l" rtl="0" eaLnBrk="0">
                        <a:lnSpc>
                          <a:spcPct val="85000"/>
                        </a:lnSpc>
                        <a:spcBef>
                          <a:spcPts val="5"/>
                        </a:spcBef>
                      </a:pPr>
                      <a:r>
                        <a:rPr sz="11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ZL2016201</a:t>
                      </a:r>
                      <a:r>
                        <a:rPr sz="11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92353.0</a:t>
                      </a:r>
                      <a:endParaRPr lang="en-US" altLang="en-US" sz="11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</a:tr>
              <a:tr h="30416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</a:pPr>
                      <a:endParaRPr lang="en-US" altLang="en-US" sz="400" dirty="0"/>
                    </a:p>
                    <a:p>
                      <a:pPr marL="93980" algn="l" rtl="0" eaLnBrk="0">
                        <a:lnSpc>
                          <a:spcPct val="98000"/>
                        </a:lnSpc>
                        <a:spcBef>
                          <a:spcPts val="5"/>
                        </a:spcBef>
                      </a:pPr>
                      <a:r>
                        <a:rPr sz="11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一种堵水式踩压水泵</a:t>
                      </a:r>
                      <a:endParaRPr lang="en-US" altLang="en-US" sz="11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7000"/>
                        </a:lnSpc>
                      </a:pPr>
                      <a:endParaRPr lang="en-US" altLang="en-US" sz="400" dirty="0"/>
                    </a:p>
                    <a:p>
                      <a:pPr marL="95250" algn="l" rtl="0" eaLnBrk="0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sz="11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ZL2017218</a:t>
                      </a:r>
                      <a:r>
                        <a:rPr sz="11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08992.6</a:t>
                      </a:r>
                      <a:endParaRPr lang="en-US" altLang="en-US" sz="11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52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</a:pPr>
                      <a:endParaRPr lang="en-US" altLang="en-US" sz="400" dirty="0"/>
                    </a:p>
                    <a:p>
                      <a:pPr marL="93980" algn="l" rtl="0" eaLnBrk="0">
                        <a:lnSpc>
                          <a:spcPct val="98000"/>
                        </a:lnSpc>
                        <a:spcBef>
                          <a:spcPts val="0"/>
                        </a:spcBef>
                      </a:pPr>
                      <a:r>
                        <a:rPr sz="11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一种塑料智能柜</a:t>
                      </a:r>
                      <a:endParaRPr lang="en-US" altLang="en-US" sz="11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7000"/>
                        </a:lnSpc>
                      </a:pPr>
                      <a:endParaRPr lang="en-US" altLang="en-US" sz="400" dirty="0"/>
                    </a:p>
                    <a:p>
                      <a:pPr marL="95250" algn="l" rtl="0" eaLnBrk="0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sz="11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ZL2018204</a:t>
                      </a:r>
                      <a:r>
                        <a:rPr sz="11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58830.2</a:t>
                      </a:r>
                      <a:endParaRPr lang="en-US" altLang="en-US" sz="11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</a:tr>
              <a:tr h="30416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</a:pPr>
                      <a:endParaRPr lang="en-US" altLang="en-US" sz="400" dirty="0"/>
                    </a:p>
                    <a:p>
                      <a:pPr marL="95250" algn="l" rtl="0" eaLnBrk="0">
                        <a:lnSpc>
                          <a:spcPct val="98000"/>
                        </a:lnSpc>
                        <a:spcBef>
                          <a:spcPts val="5"/>
                        </a:spcBef>
                      </a:pPr>
                      <a:r>
                        <a:rPr sz="11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组合式小便池</a:t>
                      </a:r>
                      <a:endParaRPr lang="en-US" altLang="en-US" sz="11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8000"/>
                        </a:lnSpc>
                      </a:pPr>
                      <a:endParaRPr lang="en-US" altLang="en-US" sz="400" dirty="0"/>
                    </a:p>
                    <a:p>
                      <a:pPr marL="95250" algn="l" rtl="0" eaLnBrk="0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sz="11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ZL2018207</a:t>
                      </a:r>
                      <a:r>
                        <a:rPr sz="11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19656.2</a:t>
                      </a:r>
                      <a:endParaRPr lang="en-US" altLang="en-US" sz="11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52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0000"/>
                        </a:lnSpc>
                      </a:pPr>
                      <a:endParaRPr lang="en-US" altLang="en-US" sz="400" dirty="0"/>
                    </a:p>
                    <a:p>
                      <a:pPr marL="100965" algn="l" rtl="0" eaLnBrk="0">
                        <a:lnSpc>
                          <a:spcPct val="97000"/>
                        </a:lnSpc>
                        <a:spcBef>
                          <a:spcPts val="0"/>
                        </a:spcBef>
                      </a:pPr>
                      <a:r>
                        <a:rPr sz="11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防溅水的移动盥洗室结构</a:t>
                      </a:r>
                      <a:endParaRPr lang="en-US" altLang="en-US" sz="11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8000"/>
                        </a:lnSpc>
                      </a:pPr>
                      <a:endParaRPr lang="en-US" altLang="en-US" sz="400" dirty="0"/>
                    </a:p>
                    <a:p>
                      <a:pPr marL="95250" algn="l" rtl="0" eaLnBrk="0">
                        <a:lnSpc>
                          <a:spcPct val="85000"/>
                        </a:lnSpc>
                      </a:pPr>
                      <a:r>
                        <a:rPr sz="11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ZL2018207</a:t>
                      </a:r>
                      <a:r>
                        <a:rPr sz="11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22477.4</a:t>
                      </a:r>
                      <a:endParaRPr lang="en-US" altLang="en-US" sz="11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</a:tr>
              <a:tr h="30416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1000"/>
                        </a:lnSpc>
                      </a:pPr>
                      <a:endParaRPr lang="en-US" altLang="en-US" sz="400" dirty="0"/>
                    </a:p>
                    <a:p>
                      <a:pPr marL="93345" algn="l" rtl="0" eaLnBrk="0">
                        <a:lnSpc>
                          <a:spcPct val="97000"/>
                        </a:lnSpc>
                        <a:spcBef>
                          <a:spcPts val="0"/>
                        </a:spcBef>
                      </a:pPr>
                      <a:r>
                        <a:rPr sz="11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移动盥洗室的脚座结构</a:t>
                      </a:r>
                      <a:endParaRPr lang="en-US" altLang="en-US" sz="11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9000"/>
                        </a:lnSpc>
                      </a:pPr>
                      <a:endParaRPr lang="en-US" altLang="en-US" sz="400" dirty="0"/>
                    </a:p>
                    <a:p>
                      <a:pPr marL="95250" algn="l" rtl="0" eaLnBrk="0">
                        <a:lnSpc>
                          <a:spcPct val="85000"/>
                        </a:lnSpc>
                      </a:pPr>
                      <a:r>
                        <a:rPr sz="11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ZL2018206</a:t>
                      </a:r>
                      <a:r>
                        <a:rPr sz="11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26699.6</a:t>
                      </a:r>
                      <a:endParaRPr lang="en-US" altLang="en-US" sz="11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416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0000"/>
                        </a:lnSpc>
                      </a:pPr>
                      <a:endParaRPr lang="en-US" altLang="en-US" sz="400" dirty="0"/>
                    </a:p>
                    <a:p>
                      <a:pPr marL="95250" algn="l" rtl="0" eaLnBrk="0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sz="1100" kern="0" spc="-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塑料柜（包含左右开门）</a:t>
                      </a:r>
                      <a:endParaRPr lang="en-US" altLang="en-US" sz="11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8000"/>
                        </a:lnSpc>
                      </a:pPr>
                      <a:endParaRPr lang="en-US" altLang="en-US" sz="400" dirty="0"/>
                    </a:p>
                    <a:p>
                      <a:pPr marL="95250" algn="l" rtl="0" eaLnBrk="0">
                        <a:lnSpc>
                          <a:spcPct val="85000"/>
                        </a:lnSpc>
                        <a:spcBef>
                          <a:spcPts val="5"/>
                        </a:spcBef>
                      </a:pPr>
                      <a:r>
                        <a:rPr sz="11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ZL2019303</a:t>
                      </a:r>
                      <a:r>
                        <a:rPr sz="11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59828.X</a:t>
                      </a:r>
                      <a:endParaRPr lang="en-US" altLang="en-US" sz="11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</a:tr>
              <a:tr h="30352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1000"/>
                        </a:lnSpc>
                      </a:pPr>
                      <a:endParaRPr lang="en-US" altLang="en-US" sz="400" dirty="0"/>
                    </a:p>
                    <a:p>
                      <a:pPr marL="93980" algn="l" rtl="0" eaLnBrk="0">
                        <a:lnSpc>
                          <a:spcPct val="97000"/>
                        </a:lnSpc>
                        <a:spcBef>
                          <a:spcPts val="5"/>
                        </a:spcBef>
                      </a:pPr>
                      <a:r>
                        <a:rPr sz="11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一种柜门带圆角软垫的塑料组合柜</a:t>
                      </a:r>
                      <a:endParaRPr lang="en-US" altLang="en-US" sz="11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8000"/>
                        </a:lnSpc>
                      </a:pPr>
                      <a:endParaRPr lang="en-US" altLang="en-US" sz="400" dirty="0"/>
                    </a:p>
                    <a:p>
                      <a:pPr marL="95250" algn="l" rtl="0" eaLnBrk="0">
                        <a:lnSpc>
                          <a:spcPct val="85000"/>
                        </a:lnSpc>
                        <a:spcBef>
                          <a:spcPts val="5"/>
                        </a:spcBef>
                      </a:pPr>
                      <a:r>
                        <a:rPr sz="11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ZL2019206</a:t>
                      </a:r>
                      <a:r>
                        <a:rPr sz="11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29916.1</a:t>
                      </a:r>
                      <a:endParaRPr lang="en-US" altLang="en-US" sz="11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416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2000"/>
                        </a:lnSpc>
                      </a:pPr>
                      <a:endParaRPr lang="en-US" altLang="en-US" sz="400" dirty="0"/>
                    </a:p>
                    <a:p>
                      <a:pPr marL="93980" algn="l" rtl="0" eaLnBrk="0">
                        <a:lnSpc>
                          <a:spcPct val="97000"/>
                        </a:lnSpc>
                      </a:pPr>
                      <a:r>
                        <a:rPr sz="11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一种带收费系统的移动厕所淋浴间</a:t>
                      </a:r>
                      <a:endParaRPr lang="en-US" altLang="en-US" sz="11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9000"/>
                        </a:lnSpc>
                      </a:pPr>
                      <a:endParaRPr lang="en-US" altLang="en-US" sz="400" dirty="0"/>
                    </a:p>
                    <a:p>
                      <a:pPr marL="95250" algn="l" rtl="0" eaLnBrk="0">
                        <a:lnSpc>
                          <a:spcPct val="85000"/>
                        </a:lnSpc>
                        <a:spcBef>
                          <a:spcPts val="5"/>
                        </a:spcBef>
                      </a:pPr>
                      <a:r>
                        <a:rPr sz="11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ZL2019219</a:t>
                      </a:r>
                      <a:r>
                        <a:rPr sz="11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04286.0</a:t>
                      </a:r>
                      <a:endParaRPr lang="en-US" altLang="en-US" sz="11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</a:tr>
              <a:tr h="30416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1000"/>
                        </a:lnSpc>
                      </a:pPr>
                      <a:endParaRPr lang="en-US" altLang="en-US" sz="400" dirty="0"/>
                    </a:p>
                    <a:p>
                      <a:pPr marL="93980" algn="l" rtl="0" eaLnBrk="0">
                        <a:lnSpc>
                          <a:spcPct val="97000"/>
                        </a:lnSpc>
                        <a:spcBef>
                          <a:spcPts val="5"/>
                        </a:spcBef>
                      </a:pPr>
                      <a:r>
                        <a:rPr sz="11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一种带天地锁的柜子</a:t>
                      </a:r>
                      <a:endParaRPr lang="en-US" altLang="en-US" sz="11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2000"/>
                        </a:lnSpc>
                      </a:pPr>
                      <a:endParaRPr lang="en-US" altLang="en-US" sz="400" dirty="0"/>
                    </a:p>
                    <a:p>
                      <a:pPr marL="95250" algn="l" rtl="0" eaLnBrk="0">
                        <a:lnSpc>
                          <a:spcPct val="84000"/>
                        </a:lnSpc>
                        <a:spcBef>
                          <a:spcPts val="5"/>
                        </a:spcBef>
                      </a:pPr>
                      <a:r>
                        <a:rPr sz="11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ZL2020203</a:t>
                      </a:r>
                      <a:r>
                        <a:rPr sz="11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79247.X</a:t>
                      </a:r>
                      <a:endParaRPr lang="en-US" altLang="en-US" sz="11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416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1000"/>
                        </a:lnSpc>
                      </a:pPr>
                      <a:endParaRPr lang="en-US" altLang="en-US" sz="400" dirty="0"/>
                    </a:p>
                    <a:p>
                      <a:pPr marL="93980" algn="l" rtl="0" eaLnBrk="0">
                        <a:lnSpc>
                          <a:spcPct val="97000"/>
                        </a:lnSpc>
                        <a:spcBef>
                          <a:spcPts val="5"/>
                        </a:spcBef>
                      </a:pPr>
                      <a:r>
                        <a:rPr sz="11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一种底座及具有该底座的移动盥洗室</a:t>
                      </a:r>
                      <a:endParaRPr lang="en-US" altLang="en-US" sz="11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9000"/>
                        </a:lnSpc>
                      </a:pPr>
                      <a:endParaRPr lang="en-US" altLang="en-US" sz="400" dirty="0"/>
                    </a:p>
                    <a:p>
                      <a:pPr marL="95250" algn="l" rtl="0" eaLnBrk="0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sz="11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ZL2020209</a:t>
                      </a:r>
                      <a:r>
                        <a:rPr sz="11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11340.0</a:t>
                      </a:r>
                      <a:endParaRPr lang="en-US" altLang="en-US" sz="11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</a:tr>
              <a:tr h="30416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2000"/>
                        </a:lnSpc>
                      </a:pPr>
                      <a:endParaRPr lang="en-US" altLang="en-US" sz="400" dirty="0"/>
                    </a:p>
                    <a:p>
                      <a:pPr marL="93980" algn="l" rtl="0" eaLnBrk="0">
                        <a:lnSpc>
                          <a:spcPct val="97000"/>
                        </a:lnSpc>
                        <a:spcBef>
                          <a:spcPts val="5"/>
                        </a:spcBef>
                      </a:pPr>
                      <a:r>
                        <a:rPr sz="11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一种拼装房屋</a:t>
                      </a:r>
                      <a:endParaRPr lang="en-US" altLang="en-US" sz="11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9000"/>
                        </a:lnSpc>
                      </a:pPr>
                      <a:endParaRPr lang="en-US" altLang="en-US" sz="400" dirty="0"/>
                    </a:p>
                    <a:p>
                      <a:pPr marL="95250" algn="l" rtl="0" eaLnBrk="0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sz="11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ZL2020231</a:t>
                      </a:r>
                      <a:r>
                        <a:rPr sz="11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75097.X</a:t>
                      </a:r>
                      <a:endParaRPr lang="en-US" altLang="en-US" sz="11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416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2000"/>
                        </a:lnSpc>
                      </a:pPr>
                      <a:endParaRPr lang="en-US" altLang="en-US" sz="400" dirty="0"/>
                    </a:p>
                    <a:p>
                      <a:pPr marL="93980" algn="l" rtl="0" eaLnBrk="0">
                        <a:lnSpc>
                          <a:spcPct val="97000"/>
                        </a:lnSpc>
                        <a:spcBef>
                          <a:spcPts val="5"/>
                        </a:spcBef>
                      </a:pPr>
                      <a:r>
                        <a:rPr sz="11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一种新型拼接储物柜</a:t>
                      </a:r>
                      <a:endParaRPr lang="en-US" altLang="en-US" sz="11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9000"/>
                        </a:lnSpc>
                      </a:pPr>
                      <a:endParaRPr lang="en-US" altLang="en-US" sz="400" dirty="0"/>
                    </a:p>
                    <a:p>
                      <a:pPr marL="95250" algn="l" rtl="0" eaLnBrk="0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sz="11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ZL2022210</a:t>
                      </a:r>
                      <a:r>
                        <a:rPr sz="11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38737.9</a:t>
                      </a:r>
                      <a:endParaRPr lang="en-US" altLang="en-US" sz="11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</a:tr>
              <a:tr h="31051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2000"/>
                        </a:lnSpc>
                      </a:pPr>
                      <a:endParaRPr lang="en-US" altLang="en-US" sz="400" dirty="0"/>
                    </a:p>
                    <a:p>
                      <a:pPr marL="93980" algn="l" rtl="0" eaLnBrk="0">
                        <a:lnSpc>
                          <a:spcPct val="97000"/>
                        </a:lnSpc>
                        <a:spcBef>
                          <a:spcPts val="0"/>
                        </a:spcBef>
                      </a:pPr>
                      <a:r>
                        <a:rPr sz="11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一种斜顶储物柜</a:t>
                      </a:r>
                      <a:endParaRPr lang="en-US" altLang="en-US" sz="11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1000"/>
                        </a:lnSpc>
                      </a:pPr>
                      <a:endParaRPr lang="en-US" altLang="en-US" sz="400" dirty="0"/>
                    </a:p>
                    <a:p>
                      <a:pPr marL="95250" algn="l" rtl="0" eaLnBrk="0">
                        <a:lnSpc>
                          <a:spcPct val="84000"/>
                        </a:lnSpc>
                        <a:spcBef>
                          <a:spcPts val="5"/>
                        </a:spcBef>
                      </a:pPr>
                      <a:r>
                        <a:rPr sz="11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ZL2023208</a:t>
                      </a:r>
                      <a:r>
                        <a:rPr sz="11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66685.2</a:t>
                      </a:r>
                      <a:endParaRPr lang="en-US" altLang="en-US" sz="1100" dirty="0"/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698" name="picture 16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56844" y="1278635"/>
            <a:ext cx="1168908" cy="1653540"/>
          </a:xfrm>
          <a:prstGeom prst="rect">
            <a:avLst/>
          </a:prstGeom>
        </p:spPr>
      </p:pic>
      <p:pic>
        <p:nvPicPr>
          <p:cNvPr id="1700" name="picture 17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56844" y="4764023"/>
            <a:ext cx="1168908" cy="1653540"/>
          </a:xfrm>
          <a:prstGeom prst="rect">
            <a:avLst/>
          </a:prstGeom>
        </p:spPr>
      </p:pic>
      <p:pic>
        <p:nvPicPr>
          <p:cNvPr id="1702" name="picture 17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3523488" y="1278635"/>
            <a:ext cx="1168908" cy="1653540"/>
          </a:xfrm>
          <a:prstGeom prst="rect">
            <a:avLst/>
          </a:prstGeom>
        </p:spPr>
      </p:pic>
      <p:pic>
        <p:nvPicPr>
          <p:cNvPr id="1704" name="picture 170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3523488" y="4764023"/>
            <a:ext cx="1168908" cy="1653540"/>
          </a:xfrm>
          <a:prstGeom prst="rect">
            <a:avLst/>
          </a:prstGeom>
        </p:spPr>
      </p:pic>
      <p:pic>
        <p:nvPicPr>
          <p:cNvPr id="1706" name="picture 170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4957571" y="1278635"/>
            <a:ext cx="1168908" cy="1653540"/>
          </a:xfrm>
          <a:prstGeom prst="rect">
            <a:avLst/>
          </a:prstGeom>
        </p:spPr>
      </p:pic>
      <p:pic>
        <p:nvPicPr>
          <p:cNvPr id="1708" name="picture 170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4957571" y="4764023"/>
            <a:ext cx="1168908" cy="1653540"/>
          </a:xfrm>
          <a:prstGeom prst="rect">
            <a:avLst/>
          </a:prstGeom>
        </p:spPr>
      </p:pic>
      <p:pic>
        <p:nvPicPr>
          <p:cNvPr id="1710" name="picture 17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2089404" y="1278635"/>
            <a:ext cx="1168907" cy="1653540"/>
          </a:xfrm>
          <a:prstGeom prst="rect">
            <a:avLst/>
          </a:prstGeom>
        </p:spPr>
      </p:pic>
      <p:pic>
        <p:nvPicPr>
          <p:cNvPr id="1712" name="picture 17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2089404" y="4764023"/>
            <a:ext cx="1168907" cy="1653540"/>
          </a:xfrm>
          <a:prstGeom prst="rect">
            <a:avLst/>
          </a:prstGeom>
        </p:spPr>
      </p:pic>
      <p:pic>
        <p:nvPicPr>
          <p:cNvPr id="1714" name="picture 17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656844" y="3020568"/>
            <a:ext cx="1168908" cy="1653539"/>
          </a:xfrm>
          <a:prstGeom prst="rect">
            <a:avLst/>
          </a:prstGeom>
        </p:spPr>
      </p:pic>
      <p:pic>
        <p:nvPicPr>
          <p:cNvPr id="1716" name="picture 17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3523488" y="3020568"/>
            <a:ext cx="1168908" cy="1653539"/>
          </a:xfrm>
          <a:prstGeom prst="rect">
            <a:avLst/>
          </a:prstGeom>
        </p:spPr>
      </p:pic>
      <p:pic>
        <p:nvPicPr>
          <p:cNvPr id="1718" name="picture 17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4957571" y="3020568"/>
            <a:ext cx="1168908" cy="1653539"/>
          </a:xfrm>
          <a:prstGeom prst="rect">
            <a:avLst/>
          </a:prstGeom>
        </p:spPr>
      </p:pic>
      <p:pic>
        <p:nvPicPr>
          <p:cNvPr id="1720" name="picture 17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2089404" y="3020568"/>
            <a:ext cx="1168907" cy="1653539"/>
          </a:xfrm>
          <a:prstGeom prst="rect">
            <a:avLst/>
          </a:prstGeom>
        </p:spPr>
      </p:pic>
      <p:pic>
        <p:nvPicPr>
          <p:cNvPr id="1722" name="picture 17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946150" y="742187"/>
            <a:ext cx="2160841" cy="200638"/>
          </a:xfrm>
          <a:prstGeom prst="rect">
            <a:avLst/>
          </a:prstGeom>
        </p:spPr>
      </p:pic>
      <p:sp>
        <p:nvSpPr>
          <p:cNvPr id="1724" name="textbox 1724"/>
          <p:cNvSpPr/>
          <p:nvPr/>
        </p:nvSpPr>
        <p:spPr>
          <a:xfrm>
            <a:off x="931573" y="347008"/>
            <a:ext cx="2219325" cy="49974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2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32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研</a:t>
            </a:r>
            <a:r>
              <a:rPr sz="3200" b="1" kern="0" spc="5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</a:t>
            </a:r>
            <a:r>
              <a:rPr sz="3200" b="1" kern="0" spc="5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能</a:t>
            </a:r>
            <a:r>
              <a:rPr sz="3200" b="1" kern="0" spc="5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力</a:t>
            </a:r>
            <a:endParaRPr lang="en-US" altLang="en-US" sz="3200" dirty="0"/>
          </a:p>
        </p:txBody>
      </p:sp>
      <p:pic>
        <p:nvPicPr>
          <p:cNvPr id="1726" name="picture 17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pic>
        <p:nvPicPr>
          <p:cNvPr id="1728" name="picture 17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600000">
            <a:off x="0" y="0"/>
            <a:ext cx="596671" cy="1185545"/>
          </a:xfrm>
          <a:prstGeom prst="rect">
            <a:avLst/>
          </a:prstGeom>
        </p:spPr>
      </p:pic>
      <p:pic>
        <p:nvPicPr>
          <p:cNvPr id="1730" name="picture 173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600000">
            <a:off x="3763377" y="742187"/>
            <a:ext cx="918529" cy="200638"/>
          </a:xfrm>
          <a:prstGeom prst="rect">
            <a:avLst/>
          </a:prstGeom>
        </p:spPr>
      </p:pic>
      <p:sp>
        <p:nvSpPr>
          <p:cNvPr id="1732" name="textbox 1732"/>
          <p:cNvSpPr/>
          <p:nvPr/>
        </p:nvSpPr>
        <p:spPr>
          <a:xfrm>
            <a:off x="3346487" y="347008"/>
            <a:ext cx="1368425" cy="49720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4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3200" b="1" kern="0" spc="-1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3200" b="1" kern="0" spc="6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1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</a:t>
            </a:r>
            <a:r>
              <a:rPr sz="3200" b="1" kern="0" spc="5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1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利</a:t>
            </a:r>
            <a:endParaRPr lang="en-US" altLang="en-US" sz="3200" dirty="0"/>
          </a:p>
        </p:txBody>
      </p:sp>
      <p:sp>
        <p:nvSpPr>
          <p:cNvPr id="1734" name="textbox 1734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  <p:pic>
        <p:nvPicPr>
          <p:cNvPr id="1736" name="picture 173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600000">
            <a:off x="3355273" y="892666"/>
            <a:ext cx="125122" cy="50159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8" name="picture 17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7998"/>
          </a:xfrm>
          <a:prstGeom prst="rect">
            <a:avLst/>
          </a:prstGeom>
        </p:spPr>
      </p:pic>
      <p:sp>
        <p:nvSpPr>
          <p:cNvPr id="1740" name="textbox 1740"/>
          <p:cNvSpPr/>
          <p:nvPr/>
        </p:nvSpPr>
        <p:spPr>
          <a:xfrm>
            <a:off x="1044346" y="2408301"/>
            <a:ext cx="4464684" cy="167068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lang="en-US" altLang="en-US" sz="100" dirty="0"/>
          </a:p>
          <a:p>
            <a:pPr marL="38735" algn="l" rtl="0" eaLnBrk="0">
              <a:lnSpc>
                <a:spcPct val="97000"/>
              </a:lnSpc>
            </a:pPr>
            <a:r>
              <a:rPr sz="6000" b="1" kern="0" spc="-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</a:t>
            </a:r>
            <a:r>
              <a:rPr sz="6000" b="1" kern="0" spc="1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6000" b="1" kern="0" spc="-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r>
              <a:rPr sz="6000" b="1" kern="0" spc="1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6000" b="1" kern="0" spc="-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能  力</a:t>
            </a:r>
            <a:endParaRPr lang="en-US" altLang="en-US" sz="6000" dirty="0"/>
          </a:p>
          <a:p>
            <a:pPr algn="l" rtl="0" eaLnBrk="0">
              <a:lnSpc>
                <a:spcPct val="105000"/>
              </a:lnSpc>
            </a:pPr>
            <a:endParaRPr lang="en-US" altLang="en-US" sz="1700" dirty="0"/>
          </a:p>
          <a:p>
            <a:pPr algn="l" rtl="0" eaLnBrk="0">
              <a:lnSpc>
                <a:spcPct val="1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8000"/>
              </a:lnSpc>
            </a:pPr>
            <a:r>
              <a:rPr sz="3600" b="1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QA  Capability</a:t>
            </a:r>
            <a:endParaRPr lang="en-US" altLang="en-US" sz="3600" dirty="0"/>
          </a:p>
        </p:txBody>
      </p:sp>
      <p:grpSp>
        <p:nvGrpSpPr>
          <p:cNvPr id="58" name="group 58"/>
          <p:cNvGrpSpPr/>
          <p:nvPr/>
        </p:nvGrpSpPr>
        <p:grpSpPr>
          <a:xfrm rot="21600000">
            <a:off x="7263130" y="1976628"/>
            <a:ext cx="2294381" cy="1652142"/>
            <a:chOff x="0" y="0"/>
            <a:chExt cx="2294381" cy="1652142"/>
          </a:xfrm>
        </p:grpSpPr>
        <p:sp>
          <p:nvSpPr>
            <p:cNvPr id="1742" name="path"/>
            <p:cNvSpPr/>
            <p:nvPr/>
          </p:nvSpPr>
          <p:spPr>
            <a:xfrm>
              <a:off x="2285" y="2285"/>
              <a:ext cx="2289809" cy="1647570"/>
            </a:xfrm>
            <a:custGeom>
              <a:avLst/>
              <a:gdLst/>
              <a:ahLst/>
              <a:cxnLst/>
              <a:rect l="0" t="0" r="0" b="0"/>
              <a:pathLst>
                <a:path w="3605" h="2594">
                  <a:moveTo>
                    <a:pt x="2813" y="1239"/>
                  </a:moveTo>
                  <a:cubicBezTo>
                    <a:pt x="2670" y="1239"/>
                    <a:pt x="2555" y="1288"/>
                    <a:pt x="2466" y="1385"/>
                  </a:cubicBezTo>
                  <a:cubicBezTo>
                    <a:pt x="2378" y="1482"/>
                    <a:pt x="2333" y="1597"/>
                    <a:pt x="2333" y="1730"/>
                  </a:cubicBezTo>
                  <a:cubicBezTo>
                    <a:pt x="2333" y="1896"/>
                    <a:pt x="2377" y="2037"/>
                    <a:pt x="2465" y="2155"/>
                  </a:cubicBezTo>
                  <a:cubicBezTo>
                    <a:pt x="2553" y="2273"/>
                    <a:pt x="2670" y="2332"/>
                    <a:pt x="2816" y="2332"/>
                  </a:cubicBezTo>
                  <a:cubicBezTo>
                    <a:pt x="2955" y="2332"/>
                    <a:pt x="3067" y="2281"/>
                    <a:pt x="3153" y="2179"/>
                  </a:cubicBezTo>
                  <a:cubicBezTo>
                    <a:pt x="3240" y="2078"/>
                    <a:pt x="3283" y="1947"/>
                    <a:pt x="3283" y="1787"/>
                  </a:cubicBezTo>
                  <a:cubicBezTo>
                    <a:pt x="3283" y="1614"/>
                    <a:pt x="3242" y="1480"/>
                    <a:pt x="3160" y="1384"/>
                  </a:cubicBezTo>
                  <a:cubicBezTo>
                    <a:pt x="3079" y="1287"/>
                    <a:pt x="2963" y="1239"/>
                    <a:pt x="2813" y="1239"/>
                  </a:cubicBezTo>
                  <a:moveTo>
                    <a:pt x="840" y="264"/>
                  </a:moveTo>
                  <a:cubicBezTo>
                    <a:pt x="496" y="264"/>
                    <a:pt x="324" y="620"/>
                    <a:pt x="324" y="1332"/>
                  </a:cubicBezTo>
                  <a:cubicBezTo>
                    <a:pt x="324" y="1998"/>
                    <a:pt x="493" y="2332"/>
                    <a:pt x="831" y="2332"/>
                  </a:cubicBezTo>
                  <a:cubicBezTo>
                    <a:pt x="1164" y="2332"/>
                    <a:pt x="1330" y="1993"/>
                    <a:pt x="1330" y="1316"/>
                  </a:cubicBezTo>
                  <a:cubicBezTo>
                    <a:pt x="1330" y="614"/>
                    <a:pt x="1167" y="264"/>
                    <a:pt x="840" y="264"/>
                  </a:cubicBezTo>
                  <a:moveTo>
                    <a:pt x="3029" y="0"/>
                  </a:moveTo>
                  <a:cubicBezTo>
                    <a:pt x="3207" y="0"/>
                    <a:pt x="3347" y="24"/>
                    <a:pt x="3448" y="72"/>
                  </a:cubicBezTo>
                  <a:lnTo>
                    <a:pt x="3448" y="364"/>
                  </a:lnTo>
                  <a:cubicBezTo>
                    <a:pt x="3318" y="297"/>
                    <a:pt x="3181" y="264"/>
                    <a:pt x="3038" y="264"/>
                  </a:cubicBezTo>
                  <a:cubicBezTo>
                    <a:pt x="2821" y="264"/>
                    <a:pt x="2647" y="358"/>
                    <a:pt x="2515" y="547"/>
                  </a:cubicBezTo>
                  <a:cubicBezTo>
                    <a:pt x="2383" y="736"/>
                    <a:pt x="2316" y="995"/>
                    <a:pt x="2314" y="1322"/>
                  </a:cubicBezTo>
                  <a:lnTo>
                    <a:pt x="2322" y="1322"/>
                  </a:lnTo>
                  <a:cubicBezTo>
                    <a:pt x="2441" y="1092"/>
                    <a:pt x="2630" y="977"/>
                    <a:pt x="2891" y="977"/>
                  </a:cubicBezTo>
                  <a:cubicBezTo>
                    <a:pt x="3108" y="977"/>
                    <a:pt x="3281" y="1047"/>
                    <a:pt x="3411" y="1189"/>
                  </a:cubicBezTo>
                  <a:cubicBezTo>
                    <a:pt x="3540" y="1330"/>
                    <a:pt x="3605" y="1518"/>
                    <a:pt x="3605" y="1753"/>
                  </a:cubicBezTo>
                  <a:cubicBezTo>
                    <a:pt x="3605" y="1998"/>
                    <a:pt x="3531" y="2200"/>
                    <a:pt x="3381" y="2357"/>
                  </a:cubicBezTo>
                  <a:cubicBezTo>
                    <a:pt x="3231" y="2515"/>
                    <a:pt x="3040" y="2594"/>
                    <a:pt x="2808" y="2594"/>
                  </a:cubicBezTo>
                  <a:cubicBezTo>
                    <a:pt x="2553" y="2594"/>
                    <a:pt x="2353" y="2495"/>
                    <a:pt x="2208" y="2295"/>
                  </a:cubicBezTo>
                  <a:cubicBezTo>
                    <a:pt x="2062" y="2096"/>
                    <a:pt x="1990" y="1813"/>
                    <a:pt x="1990" y="1447"/>
                  </a:cubicBezTo>
                  <a:cubicBezTo>
                    <a:pt x="1990" y="1004"/>
                    <a:pt x="2085" y="652"/>
                    <a:pt x="2276" y="391"/>
                  </a:cubicBezTo>
                  <a:cubicBezTo>
                    <a:pt x="2466" y="130"/>
                    <a:pt x="2717" y="0"/>
                    <a:pt x="3029" y="0"/>
                  </a:cubicBezTo>
                  <a:moveTo>
                    <a:pt x="858" y="0"/>
                  </a:moveTo>
                  <a:cubicBezTo>
                    <a:pt x="1390" y="0"/>
                    <a:pt x="1656" y="428"/>
                    <a:pt x="1656" y="1286"/>
                  </a:cubicBezTo>
                  <a:cubicBezTo>
                    <a:pt x="1656" y="1710"/>
                    <a:pt x="1581" y="2034"/>
                    <a:pt x="1431" y="2258"/>
                  </a:cubicBezTo>
                  <a:cubicBezTo>
                    <a:pt x="1282" y="2482"/>
                    <a:pt x="1072" y="2594"/>
                    <a:pt x="802" y="2594"/>
                  </a:cubicBezTo>
                  <a:cubicBezTo>
                    <a:pt x="547" y="2594"/>
                    <a:pt x="349" y="2488"/>
                    <a:pt x="209" y="2275"/>
                  </a:cubicBezTo>
                  <a:cubicBezTo>
                    <a:pt x="69" y="2062"/>
                    <a:pt x="0" y="1752"/>
                    <a:pt x="0" y="1346"/>
                  </a:cubicBezTo>
                  <a:cubicBezTo>
                    <a:pt x="0" y="903"/>
                    <a:pt x="73" y="568"/>
                    <a:pt x="220" y="340"/>
                  </a:cubicBezTo>
                  <a:cubicBezTo>
                    <a:pt x="367" y="113"/>
                    <a:pt x="580" y="0"/>
                    <a:pt x="858" y="0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744" name="path"/>
            <p:cNvSpPr/>
            <p:nvPr/>
          </p:nvSpPr>
          <p:spPr>
            <a:xfrm>
              <a:off x="0" y="0"/>
              <a:ext cx="2294381" cy="1652142"/>
            </a:xfrm>
            <a:custGeom>
              <a:avLst/>
              <a:gdLst/>
              <a:ahLst/>
              <a:cxnLst/>
              <a:rect l="0" t="0" r="0" b="0"/>
              <a:pathLst>
                <a:path w="3613" h="2601">
                  <a:moveTo>
                    <a:pt x="2816" y="1243"/>
                  </a:moveTo>
                  <a:cubicBezTo>
                    <a:pt x="2674" y="1243"/>
                    <a:pt x="2558" y="1291"/>
                    <a:pt x="2470" y="1389"/>
                  </a:cubicBezTo>
                  <a:cubicBezTo>
                    <a:pt x="2381" y="1486"/>
                    <a:pt x="2337" y="1601"/>
                    <a:pt x="2337" y="1734"/>
                  </a:cubicBezTo>
                  <a:cubicBezTo>
                    <a:pt x="2337" y="1899"/>
                    <a:pt x="2381" y="2041"/>
                    <a:pt x="2469" y="2158"/>
                  </a:cubicBezTo>
                  <a:cubicBezTo>
                    <a:pt x="2557" y="2276"/>
                    <a:pt x="2674" y="2335"/>
                    <a:pt x="2820" y="2335"/>
                  </a:cubicBezTo>
                  <a:cubicBezTo>
                    <a:pt x="2958" y="2335"/>
                    <a:pt x="3070" y="2284"/>
                    <a:pt x="3157" y="2183"/>
                  </a:cubicBezTo>
                  <a:cubicBezTo>
                    <a:pt x="3243" y="2081"/>
                    <a:pt x="3286" y="1950"/>
                    <a:pt x="3286" y="1791"/>
                  </a:cubicBezTo>
                  <a:cubicBezTo>
                    <a:pt x="3286" y="1618"/>
                    <a:pt x="3246" y="1483"/>
                    <a:pt x="3164" y="1387"/>
                  </a:cubicBezTo>
                  <a:cubicBezTo>
                    <a:pt x="3082" y="1291"/>
                    <a:pt x="2967" y="1243"/>
                    <a:pt x="2816" y="1243"/>
                  </a:cubicBezTo>
                  <a:moveTo>
                    <a:pt x="844" y="267"/>
                  </a:moveTo>
                  <a:cubicBezTo>
                    <a:pt x="500" y="267"/>
                    <a:pt x="327" y="623"/>
                    <a:pt x="327" y="1335"/>
                  </a:cubicBezTo>
                  <a:cubicBezTo>
                    <a:pt x="327" y="2002"/>
                    <a:pt x="496" y="2335"/>
                    <a:pt x="834" y="2335"/>
                  </a:cubicBezTo>
                  <a:cubicBezTo>
                    <a:pt x="1167" y="2335"/>
                    <a:pt x="1334" y="1996"/>
                    <a:pt x="1334" y="1319"/>
                  </a:cubicBezTo>
                  <a:cubicBezTo>
                    <a:pt x="1334" y="618"/>
                    <a:pt x="1170" y="267"/>
                    <a:pt x="844" y="267"/>
                  </a:cubicBezTo>
                  <a:moveTo>
                    <a:pt x="3032" y="3"/>
                  </a:moveTo>
                  <a:cubicBezTo>
                    <a:pt x="3210" y="3"/>
                    <a:pt x="3350" y="27"/>
                    <a:pt x="3452" y="76"/>
                  </a:cubicBezTo>
                  <a:lnTo>
                    <a:pt x="3452" y="368"/>
                  </a:lnTo>
                  <a:cubicBezTo>
                    <a:pt x="3321" y="301"/>
                    <a:pt x="3184" y="267"/>
                    <a:pt x="3042" y="267"/>
                  </a:cubicBezTo>
                  <a:cubicBezTo>
                    <a:pt x="2825" y="267"/>
                    <a:pt x="2650" y="362"/>
                    <a:pt x="2518" y="551"/>
                  </a:cubicBezTo>
                  <a:cubicBezTo>
                    <a:pt x="2386" y="740"/>
                    <a:pt x="2320" y="998"/>
                    <a:pt x="2317" y="1325"/>
                  </a:cubicBezTo>
                  <a:lnTo>
                    <a:pt x="2325" y="1325"/>
                  </a:lnTo>
                  <a:cubicBezTo>
                    <a:pt x="2444" y="1095"/>
                    <a:pt x="2634" y="980"/>
                    <a:pt x="2894" y="980"/>
                  </a:cubicBezTo>
                  <a:cubicBezTo>
                    <a:pt x="3111" y="980"/>
                    <a:pt x="3285" y="1051"/>
                    <a:pt x="3414" y="1193"/>
                  </a:cubicBezTo>
                  <a:cubicBezTo>
                    <a:pt x="3544" y="1334"/>
                    <a:pt x="3609" y="1522"/>
                    <a:pt x="3609" y="1757"/>
                  </a:cubicBezTo>
                  <a:cubicBezTo>
                    <a:pt x="3609" y="2002"/>
                    <a:pt x="3534" y="2203"/>
                    <a:pt x="3384" y="2361"/>
                  </a:cubicBezTo>
                  <a:cubicBezTo>
                    <a:pt x="3235" y="2519"/>
                    <a:pt x="3044" y="2598"/>
                    <a:pt x="2812" y="2598"/>
                  </a:cubicBezTo>
                  <a:cubicBezTo>
                    <a:pt x="2557" y="2598"/>
                    <a:pt x="2356" y="2498"/>
                    <a:pt x="2211" y="2299"/>
                  </a:cubicBezTo>
                  <a:cubicBezTo>
                    <a:pt x="2066" y="2100"/>
                    <a:pt x="1993" y="1816"/>
                    <a:pt x="1993" y="1450"/>
                  </a:cubicBezTo>
                  <a:cubicBezTo>
                    <a:pt x="1993" y="1007"/>
                    <a:pt x="2088" y="655"/>
                    <a:pt x="2279" y="394"/>
                  </a:cubicBezTo>
                  <a:cubicBezTo>
                    <a:pt x="2470" y="133"/>
                    <a:pt x="2721" y="3"/>
                    <a:pt x="3032" y="3"/>
                  </a:cubicBezTo>
                  <a:moveTo>
                    <a:pt x="862" y="3"/>
                  </a:moveTo>
                  <a:cubicBezTo>
                    <a:pt x="1393" y="3"/>
                    <a:pt x="1659" y="432"/>
                    <a:pt x="1659" y="1290"/>
                  </a:cubicBezTo>
                  <a:cubicBezTo>
                    <a:pt x="1659" y="1713"/>
                    <a:pt x="1584" y="2037"/>
                    <a:pt x="1435" y="2261"/>
                  </a:cubicBezTo>
                  <a:cubicBezTo>
                    <a:pt x="1285" y="2486"/>
                    <a:pt x="1075" y="2598"/>
                    <a:pt x="805" y="2598"/>
                  </a:cubicBezTo>
                  <a:cubicBezTo>
                    <a:pt x="550" y="2598"/>
                    <a:pt x="353" y="2491"/>
                    <a:pt x="213" y="2278"/>
                  </a:cubicBezTo>
                  <a:cubicBezTo>
                    <a:pt x="73" y="2066"/>
                    <a:pt x="3" y="1756"/>
                    <a:pt x="3" y="1350"/>
                  </a:cubicBezTo>
                  <a:cubicBezTo>
                    <a:pt x="3" y="907"/>
                    <a:pt x="76" y="572"/>
                    <a:pt x="223" y="344"/>
                  </a:cubicBezTo>
                  <a:cubicBezTo>
                    <a:pt x="370" y="117"/>
                    <a:pt x="583" y="3"/>
                    <a:pt x="862" y="3"/>
                  </a:cubicBezTo>
                </a:path>
              </a:pathLst>
            </a:custGeom>
            <a:noFill/>
            <a:ln w="4572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pic>
        <p:nvPicPr>
          <p:cNvPr id="1746" name="picture 17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sp>
        <p:nvSpPr>
          <p:cNvPr id="1748" name="textbox 1748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0" name="picture 17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pic>
        <p:nvPicPr>
          <p:cNvPr id="1752" name="picture 17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194304" y="4718304"/>
            <a:ext cx="3037331" cy="1708403"/>
          </a:xfrm>
          <a:prstGeom prst="rect">
            <a:avLst/>
          </a:prstGeom>
        </p:spPr>
      </p:pic>
      <p:pic>
        <p:nvPicPr>
          <p:cNvPr id="1754" name="picture 17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7816596" y="4733544"/>
            <a:ext cx="3037330" cy="1708403"/>
          </a:xfrm>
          <a:prstGeom prst="rect">
            <a:avLst/>
          </a:prstGeom>
        </p:spPr>
      </p:pic>
      <p:pic>
        <p:nvPicPr>
          <p:cNvPr id="1756" name="picture 17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3194304" y="1045464"/>
            <a:ext cx="3006851" cy="1717547"/>
          </a:xfrm>
          <a:prstGeom prst="rect">
            <a:avLst/>
          </a:prstGeom>
        </p:spPr>
      </p:pic>
      <p:pic>
        <p:nvPicPr>
          <p:cNvPr id="1758" name="picture 17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768096" y="2872740"/>
            <a:ext cx="3029711" cy="1703831"/>
          </a:xfrm>
          <a:prstGeom prst="rect">
            <a:avLst/>
          </a:prstGeom>
        </p:spPr>
      </p:pic>
      <p:pic>
        <p:nvPicPr>
          <p:cNvPr id="1760" name="picture 17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7819644" y="1053084"/>
            <a:ext cx="3034283" cy="1700783"/>
          </a:xfrm>
          <a:prstGeom prst="rect">
            <a:avLst/>
          </a:prstGeom>
        </p:spPr>
      </p:pic>
      <p:pic>
        <p:nvPicPr>
          <p:cNvPr id="1762" name="picture 17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5969508" y="2892552"/>
            <a:ext cx="2974848" cy="1690115"/>
          </a:xfrm>
          <a:prstGeom prst="rect">
            <a:avLst/>
          </a:prstGeom>
        </p:spPr>
      </p:pic>
      <p:pic>
        <p:nvPicPr>
          <p:cNvPr id="1764" name="picture 176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3950422" y="742187"/>
            <a:ext cx="2312686" cy="200638"/>
          </a:xfrm>
          <a:prstGeom prst="rect">
            <a:avLst/>
          </a:prstGeom>
        </p:spPr>
      </p:pic>
      <p:pic>
        <p:nvPicPr>
          <p:cNvPr id="1766" name="picture 176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958737" y="742187"/>
            <a:ext cx="2286780" cy="200638"/>
          </a:xfrm>
          <a:prstGeom prst="rect">
            <a:avLst/>
          </a:prstGeom>
        </p:spPr>
      </p:pic>
      <p:sp>
        <p:nvSpPr>
          <p:cNvPr id="1768" name="textbox 1768"/>
          <p:cNvSpPr/>
          <p:nvPr/>
        </p:nvSpPr>
        <p:spPr>
          <a:xfrm>
            <a:off x="953139" y="347008"/>
            <a:ext cx="5330190" cy="49974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2000"/>
              </a:lnSpc>
            </a:pPr>
            <a:endParaRPr lang="en-US" altLang="en-US" sz="100" dirty="0"/>
          </a:p>
          <a:p>
            <a:pPr algn="r" rtl="0" eaLnBrk="0">
              <a:lnSpc>
                <a:spcPct val="97000"/>
              </a:lnSpc>
            </a:pPr>
            <a:r>
              <a:rPr sz="32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  保  能  力</a:t>
            </a:r>
            <a:r>
              <a:rPr sz="3200" b="1" kern="0" spc="9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3200" b="1" kern="0" spc="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  </a:t>
            </a:r>
            <a:r>
              <a:rPr sz="32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质  保</a:t>
            </a:r>
            <a:r>
              <a:rPr sz="3200" b="1" kern="0" spc="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障</a:t>
            </a:r>
            <a:endParaRPr lang="en-US" altLang="en-US" sz="3200" dirty="0"/>
          </a:p>
        </p:txBody>
      </p:sp>
      <p:sp>
        <p:nvSpPr>
          <p:cNvPr id="1770" name="textbox 1770"/>
          <p:cNvSpPr/>
          <p:nvPr/>
        </p:nvSpPr>
        <p:spPr>
          <a:xfrm>
            <a:off x="9074911" y="3506241"/>
            <a:ext cx="1255394" cy="11144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lang="en-US" altLang="en-US" sz="100" dirty="0"/>
          </a:p>
          <a:p>
            <a:pPr marL="332740" algn="l" rtl="0" eaLnBrk="0">
              <a:lnSpc>
                <a:spcPct val="98000"/>
              </a:lnSpc>
            </a:pPr>
            <a:r>
              <a:rPr sz="2400" b="1" kern="0" spc="-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塑料</a:t>
            </a:r>
            <a:endParaRPr lang="en-US" altLang="en-US" sz="2400" dirty="0"/>
          </a:p>
          <a:p>
            <a:pPr marL="170815" indent="160655" algn="l" rtl="0" eaLnBrk="0">
              <a:lnSpc>
                <a:spcPct val="99000"/>
              </a:lnSpc>
              <a:spcBef>
                <a:spcPts val="55"/>
              </a:spcBef>
              <a:tabLst>
                <a:tab pos="331470" algn="l"/>
              </a:tabLst>
            </a:pPr>
            <a:r>
              <a:rPr sz="2400" b="1" kern="0" spc="-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流动性</a:t>
            </a:r>
            <a:r>
              <a:rPr sz="2400" b="1" kern="0" spc="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2400" b="1" kern="0" spc="-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测试</a:t>
            </a:r>
            <a:endParaRPr lang="en-US" altLang="en-US" sz="2400" dirty="0"/>
          </a:p>
        </p:txBody>
      </p:sp>
      <p:pic>
        <p:nvPicPr>
          <p:cNvPr id="1772" name="picture 177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9087611" y="4349495"/>
            <a:ext cx="158495" cy="182879"/>
          </a:xfrm>
          <a:prstGeom prst="rect">
            <a:avLst/>
          </a:prstGeom>
        </p:spPr>
      </p:pic>
      <p:sp>
        <p:nvSpPr>
          <p:cNvPr id="1774" name="textbox 1774"/>
          <p:cNvSpPr/>
          <p:nvPr/>
        </p:nvSpPr>
        <p:spPr>
          <a:xfrm>
            <a:off x="3929888" y="3869588"/>
            <a:ext cx="1558925" cy="74803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lang="en-US" altLang="en-US" sz="100" dirty="0"/>
          </a:p>
          <a:p>
            <a:pPr marL="331470" algn="l" rtl="0" eaLnBrk="0">
              <a:lnSpc>
                <a:spcPct val="97000"/>
              </a:lnSpc>
            </a:pPr>
            <a:r>
              <a:rPr sz="2400" b="1" kern="0" spc="-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紫外线</a:t>
            </a:r>
            <a:endParaRPr lang="en-US" altLang="en-US" sz="2400" dirty="0"/>
          </a:p>
          <a:p>
            <a:pPr marL="169545" algn="l" rtl="0" eaLnBrk="0">
              <a:lnSpc>
                <a:spcPct val="98000"/>
              </a:lnSpc>
              <a:spcBef>
                <a:spcPts val="65"/>
              </a:spcBef>
              <a:tabLst>
                <a:tab pos="330200" algn="l"/>
              </a:tabLst>
            </a:pPr>
            <a:r>
              <a:rPr sz="2400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2400" b="1" kern="0" spc="-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老化测试</a:t>
            </a:r>
            <a:endParaRPr lang="en-US" altLang="en-US" sz="2400" dirty="0"/>
          </a:p>
        </p:txBody>
      </p:sp>
      <p:pic>
        <p:nvPicPr>
          <p:cNvPr id="1776" name="picture 177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3942588" y="4349495"/>
            <a:ext cx="156971" cy="182879"/>
          </a:xfrm>
          <a:prstGeom prst="rect">
            <a:avLst/>
          </a:prstGeom>
        </p:spPr>
      </p:pic>
      <p:pic>
        <p:nvPicPr>
          <p:cNvPr id="1778" name="picture 177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pic>
        <p:nvPicPr>
          <p:cNvPr id="1780" name="picture 178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0" y="0"/>
            <a:ext cx="596671" cy="1185545"/>
          </a:xfrm>
          <a:prstGeom prst="rect">
            <a:avLst/>
          </a:prstGeom>
        </p:spPr>
      </p:pic>
      <p:sp>
        <p:nvSpPr>
          <p:cNvPr id="1782" name="textbox 1782"/>
          <p:cNvSpPr/>
          <p:nvPr/>
        </p:nvSpPr>
        <p:spPr>
          <a:xfrm>
            <a:off x="6444183" y="2108987"/>
            <a:ext cx="934719" cy="7486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4000"/>
              </a:lnSpc>
            </a:pPr>
            <a:endParaRPr lang="en-US" altLang="en-US" sz="100" dirty="0"/>
          </a:p>
          <a:p>
            <a:pPr marL="315595" indent="-303530" algn="l" rtl="0" eaLnBrk="0">
              <a:lnSpc>
                <a:spcPct val="99000"/>
              </a:lnSpc>
            </a:pPr>
            <a:r>
              <a:rPr sz="2400" b="1" kern="0" spc="-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开关门</a:t>
            </a:r>
            <a:r>
              <a:rPr sz="24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试验</a:t>
            </a:r>
            <a:endParaRPr lang="en-US" altLang="en-US" sz="2400" dirty="0"/>
          </a:p>
        </p:txBody>
      </p:sp>
      <p:sp>
        <p:nvSpPr>
          <p:cNvPr id="1784" name="textbox 1784"/>
          <p:cNvSpPr/>
          <p:nvPr/>
        </p:nvSpPr>
        <p:spPr>
          <a:xfrm>
            <a:off x="1895957" y="2026081"/>
            <a:ext cx="838835" cy="70294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875"/>
              </a:lnSpc>
            </a:pPr>
            <a:r>
              <a:rPr sz="2400" b="1" kern="0" spc="-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RoHS</a:t>
            </a:r>
            <a:endParaRPr lang="en-US" altLang="en-US" sz="2400" dirty="0"/>
          </a:p>
          <a:p>
            <a:pPr algn="r" rtl="0" eaLnBrk="0">
              <a:lnSpc>
                <a:spcPts val="3460"/>
              </a:lnSpc>
            </a:pPr>
            <a:r>
              <a:rPr sz="2400" b="1" kern="0" spc="-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测试</a:t>
            </a:r>
            <a:endParaRPr lang="en-US" altLang="en-US" sz="2400" dirty="0"/>
          </a:p>
        </p:txBody>
      </p:sp>
      <p:sp>
        <p:nvSpPr>
          <p:cNvPr id="1786" name="textbox 1786"/>
          <p:cNvSpPr/>
          <p:nvPr/>
        </p:nvSpPr>
        <p:spPr>
          <a:xfrm>
            <a:off x="2081606" y="5690717"/>
            <a:ext cx="632459" cy="74803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lang="en-US" altLang="en-US" sz="100" dirty="0"/>
          </a:p>
          <a:p>
            <a:pPr marL="13970" indent="-1905" algn="l" rtl="0" eaLnBrk="0">
              <a:lnSpc>
                <a:spcPct val="99000"/>
              </a:lnSpc>
            </a:pPr>
            <a:r>
              <a:rPr sz="2400" b="1" kern="0" spc="-2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落球</a:t>
            </a:r>
            <a:r>
              <a:rPr sz="24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试验</a:t>
            </a:r>
            <a:endParaRPr lang="en-US" altLang="en-US" sz="2400" dirty="0"/>
          </a:p>
        </p:txBody>
      </p:sp>
      <p:sp>
        <p:nvSpPr>
          <p:cNvPr id="1788" name="textbox 1788"/>
          <p:cNvSpPr/>
          <p:nvPr/>
        </p:nvSpPr>
        <p:spPr>
          <a:xfrm>
            <a:off x="6708088" y="5762955"/>
            <a:ext cx="631190" cy="74803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lang="en-US" altLang="en-US" sz="100" dirty="0"/>
          </a:p>
          <a:p>
            <a:pPr marL="12700" indent="1905" algn="l" rtl="0" eaLnBrk="0">
              <a:lnSpc>
                <a:spcPct val="99000"/>
              </a:lnSpc>
            </a:pPr>
            <a:r>
              <a:rPr sz="24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坠落</a:t>
            </a:r>
            <a:r>
              <a:rPr sz="2400" b="1" kern="0" spc="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测试</a:t>
            </a:r>
            <a:endParaRPr lang="en-US" altLang="en-US" sz="2400" dirty="0"/>
          </a:p>
        </p:txBody>
      </p:sp>
      <p:sp>
        <p:nvSpPr>
          <p:cNvPr id="1790" name="textbox 1790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  <p:pic>
        <p:nvPicPr>
          <p:cNvPr id="1792" name="picture 179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2654807" y="5490971"/>
            <a:ext cx="158496" cy="182880"/>
          </a:xfrm>
          <a:prstGeom prst="rect">
            <a:avLst/>
          </a:prstGeom>
        </p:spPr>
      </p:pic>
      <p:pic>
        <p:nvPicPr>
          <p:cNvPr id="1794" name="picture 179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2881883" y="2484120"/>
            <a:ext cx="156972" cy="184404"/>
          </a:xfrm>
          <a:prstGeom prst="rect">
            <a:avLst/>
          </a:prstGeom>
        </p:spPr>
      </p:pic>
      <p:pic>
        <p:nvPicPr>
          <p:cNvPr id="1796" name="picture 179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600000">
            <a:off x="7525511" y="6190488"/>
            <a:ext cx="156972" cy="182880"/>
          </a:xfrm>
          <a:prstGeom prst="rect">
            <a:avLst/>
          </a:prstGeom>
        </p:spPr>
      </p:pic>
      <p:pic>
        <p:nvPicPr>
          <p:cNvPr id="1798" name="picture 179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600000">
            <a:off x="7525511" y="2490216"/>
            <a:ext cx="156972" cy="182879"/>
          </a:xfrm>
          <a:prstGeom prst="rect">
            <a:avLst/>
          </a:prstGeom>
        </p:spPr>
      </p:pic>
      <p:pic>
        <p:nvPicPr>
          <p:cNvPr id="1800" name="picture 180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600000">
            <a:off x="2881883" y="6190488"/>
            <a:ext cx="156972" cy="182880"/>
          </a:xfrm>
          <a:prstGeom prst="rect">
            <a:avLst/>
          </a:prstGeom>
        </p:spPr>
      </p:pic>
      <p:pic>
        <p:nvPicPr>
          <p:cNvPr id="1802" name="picture 180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600000">
            <a:off x="3543404" y="892666"/>
            <a:ext cx="124738" cy="50159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4" name="picture 18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pic>
        <p:nvPicPr>
          <p:cNvPr id="1806" name="picture 18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8805671" y="4567428"/>
            <a:ext cx="2508504" cy="1833372"/>
          </a:xfrm>
          <a:prstGeom prst="rect">
            <a:avLst/>
          </a:prstGeom>
        </p:spPr>
      </p:pic>
      <p:pic>
        <p:nvPicPr>
          <p:cNvPr id="1808" name="picture 18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868680" y="4567428"/>
            <a:ext cx="2500883" cy="1831847"/>
          </a:xfrm>
          <a:prstGeom prst="rect">
            <a:avLst/>
          </a:prstGeom>
        </p:spPr>
      </p:pic>
      <p:pic>
        <p:nvPicPr>
          <p:cNvPr id="1810" name="picture 18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163055" y="4567428"/>
            <a:ext cx="2497836" cy="1833372"/>
          </a:xfrm>
          <a:prstGeom prst="rect">
            <a:avLst/>
          </a:prstGeom>
        </p:spPr>
      </p:pic>
      <p:pic>
        <p:nvPicPr>
          <p:cNvPr id="1812" name="picture 18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3520440" y="4567428"/>
            <a:ext cx="2497835" cy="1831847"/>
          </a:xfrm>
          <a:prstGeom prst="rect">
            <a:avLst/>
          </a:prstGeom>
        </p:spPr>
      </p:pic>
      <p:pic>
        <p:nvPicPr>
          <p:cNvPr id="1814" name="picture 18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3950422" y="742187"/>
            <a:ext cx="2312686" cy="200638"/>
          </a:xfrm>
          <a:prstGeom prst="rect">
            <a:avLst/>
          </a:prstGeom>
        </p:spPr>
      </p:pic>
      <p:sp>
        <p:nvSpPr>
          <p:cNvPr id="1816" name="textbox 1816"/>
          <p:cNvSpPr/>
          <p:nvPr/>
        </p:nvSpPr>
        <p:spPr>
          <a:xfrm>
            <a:off x="3535464" y="347008"/>
            <a:ext cx="2748279" cy="50228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lang="en-US" altLang="en-US" sz="100" dirty="0"/>
          </a:p>
          <a:p>
            <a:pPr algn="r" rtl="0" eaLnBrk="0">
              <a:lnSpc>
                <a:spcPct val="98000"/>
              </a:lnSpc>
            </a:pPr>
            <a:r>
              <a:rPr sz="3200" b="1" kern="0" spc="-1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3200" b="1" kern="0" spc="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1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</a:t>
            </a:r>
            <a:r>
              <a:rPr sz="3200" b="1" kern="0" spc="-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质</a:t>
            </a:r>
            <a:r>
              <a:rPr sz="3200" b="1" kern="0" spc="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r>
              <a:rPr sz="3200" b="1" kern="0" spc="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障</a:t>
            </a:r>
            <a:endParaRPr lang="en-US" altLang="en-US" sz="3200" dirty="0"/>
          </a:p>
        </p:txBody>
      </p:sp>
      <p:pic>
        <p:nvPicPr>
          <p:cNvPr id="1818" name="picture 18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958737" y="742187"/>
            <a:ext cx="2286780" cy="200638"/>
          </a:xfrm>
          <a:prstGeom prst="rect">
            <a:avLst/>
          </a:prstGeom>
        </p:spPr>
      </p:pic>
      <p:sp>
        <p:nvSpPr>
          <p:cNvPr id="1820" name="textbox 1820"/>
          <p:cNvSpPr/>
          <p:nvPr/>
        </p:nvSpPr>
        <p:spPr>
          <a:xfrm>
            <a:off x="953139" y="347008"/>
            <a:ext cx="2339975" cy="49974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2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32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  保  能 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力</a:t>
            </a:r>
            <a:endParaRPr lang="en-US" altLang="en-US" sz="3200" dirty="0"/>
          </a:p>
        </p:txBody>
      </p:sp>
      <p:pic>
        <p:nvPicPr>
          <p:cNvPr id="1822" name="picture 18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pic>
        <p:nvPicPr>
          <p:cNvPr id="1824" name="picture 18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0" y="0"/>
            <a:ext cx="596671" cy="1185545"/>
          </a:xfrm>
          <a:prstGeom prst="rect">
            <a:avLst/>
          </a:prstGeom>
        </p:spPr>
      </p:pic>
      <p:sp>
        <p:nvSpPr>
          <p:cNvPr id="1826" name="textbox 1826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  <p:sp>
        <p:nvSpPr>
          <p:cNvPr id="1828" name="rect"/>
          <p:cNvSpPr/>
          <p:nvPr/>
        </p:nvSpPr>
        <p:spPr>
          <a:xfrm>
            <a:off x="3543404" y="892666"/>
            <a:ext cx="124738" cy="50159"/>
          </a:xfrm>
          <a:prstGeom prst="rect">
            <a:avLst/>
          </a:prstGeom>
          <a:solidFill>
            <a:srgbClr val="077BF7">
              <a:alpha val="12941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0" name="picture 18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sp>
        <p:nvSpPr>
          <p:cNvPr id="1832" name="rect"/>
          <p:cNvSpPr/>
          <p:nvPr/>
        </p:nvSpPr>
        <p:spPr>
          <a:xfrm>
            <a:off x="1653539" y="2820923"/>
            <a:ext cx="743711" cy="239267"/>
          </a:xfrm>
          <a:prstGeom prst="rect">
            <a:avLst/>
          </a:prstGeom>
          <a:solidFill>
            <a:srgbClr val="F69348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60" name="group 60"/>
          <p:cNvGrpSpPr/>
          <p:nvPr/>
        </p:nvGrpSpPr>
        <p:grpSpPr>
          <a:xfrm rot="21600000">
            <a:off x="288036" y="1886711"/>
            <a:ext cx="1709928" cy="2104644"/>
            <a:chOff x="0" y="0"/>
            <a:chExt cx="1709928" cy="2104644"/>
          </a:xfrm>
        </p:grpSpPr>
        <p:pic>
          <p:nvPicPr>
            <p:cNvPr id="1834" name="picture 18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0"/>
              <a:ext cx="1709928" cy="2104644"/>
            </a:xfrm>
            <a:prstGeom prst="rect">
              <a:avLst/>
            </a:prstGeom>
          </p:spPr>
        </p:pic>
        <p:sp>
          <p:nvSpPr>
            <p:cNvPr id="1836" name="textbox 1836"/>
            <p:cNvSpPr/>
            <p:nvPr/>
          </p:nvSpPr>
          <p:spPr>
            <a:xfrm>
              <a:off x="-12700" y="-12700"/>
              <a:ext cx="1735454" cy="215518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8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8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8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8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8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7000"/>
                </a:lnSpc>
              </a:pPr>
              <a:endParaRPr lang="en-US" altLang="en-US" sz="100" dirty="0"/>
            </a:p>
            <a:p>
              <a:pPr marL="321310" algn="l" rtl="0" eaLnBrk="0">
                <a:lnSpc>
                  <a:spcPct val="89000"/>
                </a:lnSpc>
              </a:pP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进 料</a:t>
              </a:r>
              <a:endParaRPr lang="en-US" altLang="en-US" sz="1800" dirty="0"/>
            </a:p>
            <a:p>
              <a:pPr marL="321945" algn="l" rtl="0" eaLnBrk="0">
                <a:lnSpc>
                  <a:spcPts val="2355"/>
                </a:lnSpc>
              </a:pPr>
              <a:r>
                <a:rPr sz="1800" kern="0" spc="25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检验</a:t>
              </a:r>
              <a:endParaRPr lang="en-US" altLang="en-US" sz="1800" dirty="0"/>
            </a:p>
          </p:txBody>
        </p:sp>
      </p:grpSp>
      <p:sp>
        <p:nvSpPr>
          <p:cNvPr id="1838" name="rect"/>
          <p:cNvSpPr/>
          <p:nvPr/>
        </p:nvSpPr>
        <p:spPr>
          <a:xfrm>
            <a:off x="8310371" y="2801111"/>
            <a:ext cx="743711" cy="239267"/>
          </a:xfrm>
          <a:prstGeom prst="rect">
            <a:avLst/>
          </a:prstGeom>
          <a:solidFill>
            <a:srgbClr val="00B0F0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840" name="picture 18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122163" y="2724911"/>
            <a:ext cx="3499103" cy="408432"/>
          </a:xfrm>
          <a:prstGeom prst="rect">
            <a:avLst/>
          </a:prstGeom>
        </p:spPr>
      </p:pic>
      <p:sp>
        <p:nvSpPr>
          <p:cNvPr id="1842" name="rect"/>
          <p:cNvSpPr/>
          <p:nvPr/>
        </p:nvSpPr>
        <p:spPr>
          <a:xfrm>
            <a:off x="3396995" y="2836164"/>
            <a:ext cx="743711" cy="239267"/>
          </a:xfrm>
          <a:prstGeom prst="rect">
            <a:avLst/>
          </a:prstGeom>
          <a:solidFill>
            <a:srgbClr val="FFC000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844" name="picture 18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4107179" y="1882140"/>
            <a:ext cx="1335023" cy="2104643"/>
          </a:xfrm>
          <a:prstGeom prst="rect">
            <a:avLst/>
          </a:prstGeom>
        </p:spPr>
      </p:pic>
      <p:graphicFrame>
        <p:nvGraphicFramePr>
          <p:cNvPr id="1846" name="table 1846"/>
          <p:cNvGraphicFramePr>
            <a:graphicFrameLocks noGrp="1"/>
          </p:cNvGraphicFramePr>
          <p:nvPr/>
        </p:nvGraphicFramePr>
        <p:xfrm>
          <a:off x="8441181" y="4529073"/>
          <a:ext cx="1473834" cy="1740535"/>
        </p:xfrm>
        <a:graphic>
          <a:graphicData uri="http://schemas.openxmlformats.org/drawingml/2006/table">
            <a:tbl>
              <a:tblPr/>
              <a:tblGrid>
                <a:gridCol w="1473834"/>
              </a:tblGrid>
              <a:tr h="172783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9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7000"/>
                        </a:lnSpc>
                      </a:pPr>
                      <a:endParaRPr lang="en-US" altLang="en-US" sz="100" dirty="0"/>
                    </a:p>
                    <a:p>
                      <a:pPr marL="114300" indent="2540" algn="l" rtl="0" eaLnBrk="0">
                        <a:lnSpc>
                          <a:spcPct val="151000"/>
                        </a:lnSpc>
                      </a:pPr>
                      <a:r>
                        <a:rPr sz="10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立即开具《品质异常</a:t>
                      </a:r>
                      <a:r>
                        <a:rPr sz="1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</a:t>
                      </a:r>
                      <a:r>
                        <a:rPr sz="10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评审报告单》 ，</a:t>
                      </a:r>
                      <a:r>
                        <a:rPr sz="1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由品</a:t>
                      </a:r>
                      <a:r>
                        <a:rPr sz="1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</a:t>
                      </a:r>
                      <a:r>
                        <a:rPr sz="10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质</a:t>
                      </a:r>
                      <a:r>
                        <a:rPr sz="1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QE</a:t>
                      </a:r>
                      <a:r>
                        <a:rPr sz="10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填报原因及解决</a:t>
                      </a:r>
                      <a:r>
                        <a:rPr sz="10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</a:t>
                      </a:r>
                      <a:r>
                        <a:rPr sz="10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方案</a:t>
                      </a:r>
                      <a:r>
                        <a:rPr sz="1000" kern="0" spc="-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sz="1000" kern="0" spc="-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报告经过品质</a:t>
                      </a:r>
                      <a:r>
                        <a:rPr sz="1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</a:t>
                      </a:r>
                      <a:r>
                        <a:rPr sz="10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经理级以上主管签署</a:t>
                      </a:r>
                      <a:r>
                        <a:rPr sz="10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</a:t>
                      </a:r>
                      <a:r>
                        <a:rPr sz="10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处理意见</a:t>
                      </a: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848" name="table 1848"/>
          <p:cNvGraphicFramePr>
            <a:graphicFrameLocks noGrp="1"/>
          </p:cNvGraphicFramePr>
          <p:nvPr/>
        </p:nvGraphicFramePr>
        <p:xfrm>
          <a:off x="5205729" y="5096002"/>
          <a:ext cx="1957070" cy="1304925"/>
        </p:xfrm>
        <a:graphic>
          <a:graphicData uri="http://schemas.openxmlformats.org/drawingml/2006/table">
            <a:tbl>
              <a:tblPr/>
              <a:tblGrid>
                <a:gridCol w="1957070"/>
              </a:tblGrid>
              <a:tr h="129222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700" dirty="0"/>
                    </a:p>
                    <a:p>
                      <a:pPr marL="144145" algn="l" rtl="0" eaLnBrk="0">
                        <a:lnSpc>
                          <a:spcPct val="149000"/>
                        </a:lnSpc>
                        <a:spcBef>
                          <a:spcPts val="5"/>
                        </a:spcBef>
                      </a:pPr>
                      <a:r>
                        <a:rPr sz="10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对重大异常及多次不</a:t>
                      </a:r>
                      <a:r>
                        <a:rPr sz="10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改善者，</a:t>
                      </a:r>
                      <a:r>
                        <a:rPr sz="1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kern="0" spc="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品质部必须追踪现场主管问</a:t>
                      </a:r>
                      <a:r>
                        <a:rPr sz="1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</a:t>
                      </a:r>
                      <a:r>
                        <a:rPr sz="10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题</a:t>
                      </a:r>
                      <a:r>
                        <a:rPr sz="1000" kern="0" spc="-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sz="1000" kern="0" spc="-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现场主管解决问题后必</a:t>
                      </a:r>
                      <a:r>
                        <a:rPr sz="1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</a:t>
                      </a:r>
                      <a:r>
                        <a:rPr sz="10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须将结果反馈品质部</a:t>
                      </a:r>
                      <a:r>
                        <a:rPr sz="1000" kern="0" spc="-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sz="1000" kern="0" spc="-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品质</a:t>
                      </a:r>
                      <a:r>
                        <a:rPr sz="1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</a:t>
                      </a:r>
                      <a:r>
                        <a:rPr sz="10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部门须对改善情况予以追踪。</a:t>
                      </a: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850" name="table 1850"/>
          <p:cNvGraphicFramePr>
            <a:graphicFrameLocks noGrp="1"/>
          </p:cNvGraphicFramePr>
          <p:nvPr/>
        </p:nvGraphicFramePr>
        <p:xfrm>
          <a:off x="10407142" y="4529073"/>
          <a:ext cx="1503044" cy="1597660"/>
        </p:xfrm>
        <a:graphic>
          <a:graphicData uri="http://schemas.openxmlformats.org/drawingml/2006/table">
            <a:tbl>
              <a:tblPr/>
              <a:tblGrid>
                <a:gridCol w="1503044"/>
              </a:tblGrid>
              <a:tr h="158496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3000"/>
                        </a:lnSpc>
                      </a:pPr>
                      <a:endParaRPr lang="en-US" altLang="en-US" sz="700" dirty="0"/>
                    </a:p>
                    <a:p>
                      <a:pPr marL="111125" algn="l" rtl="0" eaLnBrk="0">
                        <a:lnSpc>
                          <a:spcPct val="151000"/>
                        </a:lnSpc>
                        <a:spcBef>
                          <a:spcPts val="5"/>
                        </a:spcBef>
                      </a:pPr>
                      <a:r>
                        <a:rPr sz="10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成品不合格时</a:t>
                      </a:r>
                      <a:r>
                        <a:rPr sz="1000" kern="0" spc="-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sz="1000" kern="0" spc="-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kern="0" spc="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由品</a:t>
                      </a:r>
                      <a:r>
                        <a:rPr sz="1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</a:t>
                      </a:r>
                      <a:r>
                        <a:rPr sz="1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质确认是否返修或报</a:t>
                      </a:r>
                      <a:r>
                        <a:rPr sz="1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</a:t>
                      </a:r>
                      <a:r>
                        <a:rPr sz="10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废；</a:t>
                      </a:r>
                      <a:r>
                        <a:rPr sz="1000" kern="0" spc="-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kern="0" spc="10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后报告经过品质</a:t>
                      </a:r>
                      <a:r>
                        <a:rPr sz="1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</a:t>
                      </a:r>
                      <a:r>
                        <a:rPr sz="1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经理级以上主管批示</a:t>
                      </a:r>
                      <a:r>
                        <a:rPr sz="1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</a:t>
                      </a:r>
                      <a:r>
                        <a:rPr sz="1000" kern="0" spc="1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返修费用及报废损失</a:t>
                      </a:r>
                      <a:r>
                        <a:rPr sz="1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</a:t>
                      </a:r>
                      <a:r>
                        <a:rPr sz="10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的承担责任。</a:t>
                      </a: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52" name="rect"/>
          <p:cNvSpPr/>
          <p:nvPr/>
        </p:nvSpPr>
        <p:spPr>
          <a:xfrm>
            <a:off x="2641091" y="6426708"/>
            <a:ext cx="1831847" cy="182879"/>
          </a:xfrm>
          <a:prstGeom prst="rect">
            <a:avLst/>
          </a:prstGeom>
          <a:solidFill>
            <a:srgbClr val="F69348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854" name="picture 18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4242815" y="6263640"/>
            <a:ext cx="5061203" cy="469391"/>
          </a:xfrm>
          <a:prstGeom prst="rect">
            <a:avLst/>
          </a:prstGeom>
        </p:spPr>
      </p:pic>
      <p:sp>
        <p:nvSpPr>
          <p:cNvPr id="1856" name="rect"/>
          <p:cNvSpPr/>
          <p:nvPr/>
        </p:nvSpPr>
        <p:spPr>
          <a:xfrm>
            <a:off x="10024871" y="2801111"/>
            <a:ext cx="743711" cy="239267"/>
          </a:xfrm>
          <a:prstGeom prst="rect">
            <a:avLst/>
          </a:prstGeom>
          <a:solidFill>
            <a:srgbClr val="0070C0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858" name="path"/>
          <p:cNvSpPr/>
          <p:nvPr/>
        </p:nvSpPr>
        <p:spPr>
          <a:xfrm>
            <a:off x="8983980" y="2724911"/>
            <a:ext cx="1272539" cy="1754123"/>
          </a:xfrm>
          <a:custGeom>
            <a:avLst/>
            <a:gdLst/>
            <a:ahLst/>
            <a:cxnLst/>
            <a:rect l="0" t="0" r="0" b="0"/>
            <a:pathLst>
              <a:path w="2003" h="2762">
                <a:moveTo>
                  <a:pt x="2003" y="318"/>
                </a:moveTo>
                <a:lnTo>
                  <a:pt x="1516" y="637"/>
                </a:lnTo>
                <a:lnTo>
                  <a:pt x="1516" y="490"/>
                </a:lnTo>
                <a:lnTo>
                  <a:pt x="490" y="490"/>
                </a:lnTo>
                <a:lnTo>
                  <a:pt x="490" y="2275"/>
                </a:lnTo>
                <a:lnTo>
                  <a:pt x="637" y="2275"/>
                </a:lnTo>
                <a:lnTo>
                  <a:pt x="318" y="2762"/>
                </a:lnTo>
                <a:lnTo>
                  <a:pt x="0" y="2275"/>
                </a:lnTo>
                <a:lnTo>
                  <a:pt x="146" y="2275"/>
                </a:lnTo>
                <a:lnTo>
                  <a:pt x="146" y="147"/>
                </a:lnTo>
                <a:lnTo>
                  <a:pt x="1516" y="147"/>
                </a:lnTo>
                <a:lnTo>
                  <a:pt x="1516" y="0"/>
                </a:lnTo>
                <a:lnTo>
                  <a:pt x="2003" y="318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860" name="rect"/>
          <p:cNvSpPr/>
          <p:nvPr/>
        </p:nvSpPr>
        <p:spPr>
          <a:xfrm>
            <a:off x="2641091" y="5513832"/>
            <a:ext cx="1924811" cy="184403"/>
          </a:xfrm>
          <a:prstGeom prst="rect">
            <a:avLst/>
          </a:prstGeom>
          <a:solidFill>
            <a:srgbClr val="F69348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862" name="rect"/>
          <p:cNvSpPr/>
          <p:nvPr/>
        </p:nvSpPr>
        <p:spPr>
          <a:xfrm>
            <a:off x="2490216" y="2098547"/>
            <a:ext cx="193548" cy="4515611"/>
          </a:xfrm>
          <a:prstGeom prst="rect">
            <a:avLst/>
          </a:prstGeom>
          <a:solidFill>
            <a:srgbClr val="F69348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864" name="picture 186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2372867" y="1886711"/>
            <a:ext cx="1336547" cy="1272539"/>
          </a:xfrm>
          <a:prstGeom prst="rect">
            <a:avLst/>
          </a:prstGeom>
        </p:spPr>
      </p:pic>
      <p:sp>
        <p:nvSpPr>
          <p:cNvPr id="1866" name="rect"/>
          <p:cNvSpPr/>
          <p:nvPr/>
        </p:nvSpPr>
        <p:spPr>
          <a:xfrm>
            <a:off x="7421880" y="5504688"/>
            <a:ext cx="714756" cy="214883"/>
          </a:xfrm>
          <a:prstGeom prst="rect">
            <a:avLst/>
          </a:prstGeom>
          <a:solidFill>
            <a:srgbClr val="00B050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868" name="path"/>
          <p:cNvSpPr/>
          <p:nvPr/>
        </p:nvSpPr>
        <p:spPr>
          <a:xfrm>
            <a:off x="7330440" y="1882140"/>
            <a:ext cx="441959" cy="3832859"/>
          </a:xfrm>
          <a:custGeom>
            <a:avLst/>
            <a:gdLst/>
            <a:ahLst/>
            <a:cxnLst/>
            <a:rect l="0" t="0" r="0" b="0"/>
            <a:pathLst>
              <a:path w="695" h="6035">
                <a:moveTo>
                  <a:pt x="0" y="606"/>
                </a:moveTo>
                <a:lnTo>
                  <a:pt x="347" y="0"/>
                </a:lnTo>
                <a:lnTo>
                  <a:pt x="695" y="606"/>
                </a:lnTo>
                <a:lnTo>
                  <a:pt x="521" y="606"/>
                </a:lnTo>
                <a:lnTo>
                  <a:pt x="521" y="6035"/>
                </a:lnTo>
                <a:lnTo>
                  <a:pt x="174" y="6035"/>
                </a:lnTo>
                <a:lnTo>
                  <a:pt x="174" y="606"/>
                </a:lnTo>
                <a:lnTo>
                  <a:pt x="0" y="606"/>
                </a:lnTo>
                <a:close/>
              </a:path>
            </a:pathLst>
          </a:custGeom>
          <a:solidFill>
            <a:srgbClr val="00B050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1870" name="table 1870"/>
          <p:cNvGraphicFramePr>
            <a:graphicFrameLocks noGrp="1"/>
          </p:cNvGraphicFramePr>
          <p:nvPr/>
        </p:nvGraphicFramePr>
        <p:xfrm>
          <a:off x="318261" y="5234685"/>
          <a:ext cx="1595755" cy="1035050"/>
        </p:xfrm>
        <a:graphic>
          <a:graphicData uri="http://schemas.openxmlformats.org/drawingml/2006/table">
            <a:tbl>
              <a:tblPr/>
              <a:tblGrid>
                <a:gridCol w="1595755"/>
              </a:tblGrid>
              <a:tr h="10223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6000"/>
                        </a:lnSpc>
                      </a:pPr>
                      <a:endParaRPr lang="en-US" altLang="en-US" sz="1000" dirty="0"/>
                    </a:p>
                    <a:p>
                      <a:pPr algn="l" rtl="0" eaLnBrk="0">
                        <a:lnSpc>
                          <a:spcPct val="9000"/>
                        </a:lnSpc>
                      </a:pPr>
                      <a:endParaRPr lang="en-US" altLang="en-US" sz="100" dirty="0"/>
                    </a:p>
                    <a:p>
                      <a:pPr marL="100330" indent="8255" algn="l" rtl="0" eaLnBrk="0">
                        <a:lnSpc>
                          <a:spcPct val="141000"/>
                        </a:lnSpc>
                      </a:pPr>
                      <a:r>
                        <a:rPr sz="10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因生产急需</a:t>
                      </a:r>
                      <a:r>
                        <a:rPr sz="1000" kern="0" spc="-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，不影响功   </a:t>
                      </a:r>
                      <a:r>
                        <a:rPr sz="10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能及安全</a:t>
                      </a:r>
                      <a:r>
                        <a:rPr sz="1000" kern="0" spc="-3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sz="1000" kern="0" spc="-1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由经理级以   </a:t>
                      </a:r>
                      <a:r>
                        <a:rPr sz="10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上主管批准特采</a:t>
                      </a: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6D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D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D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D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872" name="table 1872"/>
          <p:cNvGraphicFramePr>
            <a:graphicFrameLocks noGrp="1"/>
          </p:cNvGraphicFramePr>
          <p:nvPr/>
        </p:nvGraphicFramePr>
        <p:xfrm>
          <a:off x="318261" y="4067302"/>
          <a:ext cx="1595755" cy="1033145"/>
        </p:xfrm>
        <a:graphic>
          <a:graphicData uri="http://schemas.openxmlformats.org/drawingml/2006/table">
            <a:tbl>
              <a:tblPr/>
              <a:tblGrid>
                <a:gridCol w="1595755"/>
              </a:tblGrid>
              <a:tr h="102044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9000"/>
                        </a:lnSpc>
                      </a:pPr>
                      <a:endParaRPr lang="en-US" altLang="en-US" sz="500" dirty="0"/>
                    </a:p>
                    <a:p>
                      <a:pPr marL="100330" algn="l" rtl="0" eaLnBrk="0">
                        <a:lnSpc>
                          <a:spcPct val="146000"/>
                        </a:lnSpc>
                        <a:spcBef>
                          <a:spcPts val="0"/>
                        </a:spcBef>
                      </a:pPr>
                      <a:r>
                        <a:rPr sz="10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经检验材料不符合标准</a:t>
                      </a:r>
                      <a:r>
                        <a:rPr sz="10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</a:t>
                      </a:r>
                      <a:r>
                        <a:rPr sz="10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及要求</a:t>
                      </a:r>
                      <a:r>
                        <a:rPr sz="1000" kern="0" spc="-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sz="1000" kern="0" spc="-1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开《品质异常   </a:t>
                      </a:r>
                      <a:r>
                        <a:rPr sz="10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评审报告单》 ，</a:t>
                      </a:r>
                      <a:r>
                        <a:rPr sz="1000" kern="0" spc="-18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直接退   </a:t>
                      </a:r>
                      <a:r>
                        <a:rPr sz="10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回供应商。</a:t>
                      </a: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6D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D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D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D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874" name="table 1874"/>
          <p:cNvGraphicFramePr>
            <a:graphicFrameLocks noGrp="1"/>
          </p:cNvGraphicFramePr>
          <p:nvPr/>
        </p:nvGraphicFramePr>
        <p:xfrm>
          <a:off x="5199633" y="4195317"/>
          <a:ext cx="1937384" cy="828039"/>
        </p:xfrm>
        <a:graphic>
          <a:graphicData uri="http://schemas.openxmlformats.org/drawingml/2006/table">
            <a:tbl>
              <a:tblPr/>
              <a:tblGrid>
                <a:gridCol w="1937384"/>
              </a:tblGrid>
              <a:tr h="81533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6000"/>
                        </a:lnSpc>
                      </a:pPr>
                      <a:endParaRPr lang="en-US" altLang="en-US" sz="300" dirty="0"/>
                    </a:p>
                    <a:p>
                      <a:pPr marL="145415" indent="1270" algn="l" rtl="0" eaLnBrk="0">
                        <a:lnSpc>
                          <a:spcPct val="141000"/>
                        </a:lnSpc>
                        <a:spcBef>
                          <a:spcPts val="0"/>
                        </a:spcBef>
                      </a:pPr>
                      <a:r>
                        <a:rPr sz="1000" kern="0" spc="1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重大品质异常需开具《品</a:t>
                      </a:r>
                      <a:r>
                        <a:rPr sz="1000" kern="0" spc="1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</a:t>
                      </a:r>
                      <a:r>
                        <a:rPr sz="10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质异常评审报告单》</a:t>
                      </a:r>
                      <a:r>
                        <a:rPr sz="1000" kern="0" spc="1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</a:t>
                      </a:r>
                      <a:r>
                        <a:rPr sz="1000" kern="0" spc="-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经     </a:t>
                      </a:r>
                      <a:r>
                        <a:rPr sz="10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相关部门主管审批</a:t>
                      </a: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62" name="group 62"/>
          <p:cNvGrpSpPr/>
          <p:nvPr/>
        </p:nvGrpSpPr>
        <p:grpSpPr>
          <a:xfrm rot="21600000">
            <a:off x="6995159" y="2407920"/>
            <a:ext cx="1141476" cy="1143000"/>
            <a:chOff x="0" y="0"/>
            <a:chExt cx="1141476" cy="1143000"/>
          </a:xfrm>
        </p:grpSpPr>
        <p:sp>
          <p:nvSpPr>
            <p:cNvPr id="1876" name="path"/>
            <p:cNvSpPr/>
            <p:nvPr/>
          </p:nvSpPr>
          <p:spPr>
            <a:xfrm>
              <a:off x="0" y="0"/>
              <a:ext cx="1141476" cy="1143000"/>
            </a:xfrm>
            <a:custGeom>
              <a:avLst/>
              <a:gdLst/>
              <a:ahLst/>
              <a:cxnLst/>
              <a:rect l="0" t="0" r="0" b="0"/>
              <a:pathLst>
                <a:path w="1797" h="1800">
                  <a:moveTo>
                    <a:pt x="0" y="900"/>
                  </a:moveTo>
                  <a:cubicBezTo>
                    <a:pt x="0" y="402"/>
                    <a:pt x="402" y="0"/>
                    <a:pt x="898" y="0"/>
                  </a:cubicBezTo>
                  <a:cubicBezTo>
                    <a:pt x="1395" y="0"/>
                    <a:pt x="1797" y="402"/>
                    <a:pt x="1797" y="900"/>
                  </a:cubicBezTo>
                  <a:cubicBezTo>
                    <a:pt x="1797" y="1397"/>
                    <a:pt x="1395" y="1800"/>
                    <a:pt x="898" y="1800"/>
                  </a:cubicBezTo>
                  <a:cubicBezTo>
                    <a:pt x="402" y="1800"/>
                    <a:pt x="0" y="1397"/>
                    <a:pt x="0" y="900"/>
                  </a:cubicBezTo>
                </a:path>
              </a:pathLst>
            </a:custGeom>
            <a:solidFill>
              <a:srgbClr val="00B050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878" name="textbox 1878"/>
            <p:cNvSpPr/>
            <p:nvPr/>
          </p:nvSpPr>
          <p:spPr>
            <a:xfrm>
              <a:off x="-12700" y="-12700"/>
              <a:ext cx="1167130" cy="119380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13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7000"/>
                </a:lnSpc>
              </a:pPr>
              <a:endParaRPr lang="en-US" altLang="en-US" sz="100" dirty="0"/>
            </a:p>
            <a:p>
              <a:pPr marL="325120" algn="l" rtl="0" eaLnBrk="0">
                <a:lnSpc>
                  <a:spcPct val="89000"/>
                </a:lnSpc>
              </a:pP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制 程</a:t>
              </a:r>
              <a:endParaRPr lang="en-US" altLang="en-US" sz="1800" dirty="0"/>
            </a:p>
            <a:p>
              <a:pPr marL="323850" algn="l" rtl="0" eaLnBrk="0">
                <a:lnSpc>
                  <a:spcPts val="2355"/>
                </a:lnSpc>
              </a:pP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检 验</a:t>
              </a:r>
              <a:endParaRPr lang="en-US" altLang="en-US" sz="1800" dirty="0"/>
            </a:p>
          </p:txBody>
        </p:sp>
      </p:grpSp>
      <p:pic>
        <p:nvPicPr>
          <p:cNvPr id="1880" name="picture 18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7014971" y="3631692"/>
            <a:ext cx="448055" cy="382523"/>
          </a:xfrm>
          <a:prstGeom prst="rect">
            <a:avLst/>
          </a:prstGeom>
        </p:spPr>
      </p:pic>
      <p:graphicFrame>
        <p:nvGraphicFramePr>
          <p:cNvPr id="1882" name="table 1882"/>
          <p:cNvGraphicFramePr>
            <a:graphicFrameLocks noGrp="1"/>
          </p:cNvGraphicFramePr>
          <p:nvPr/>
        </p:nvGraphicFramePr>
        <p:xfrm>
          <a:off x="5199633" y="3285490"/>
          <a:ext cx="1937384" cy="827404"/>
        </p:xfrm>
        <a:graphic>
          <a:graphicData uri="http://schemas.openxmlformats.org/drawingml/2006/table">
            <a:tbl>
              <a:tblPr/>
              <a:tblGrid>
                <a:gridCol w="1937384"/>
              </a:tblGrid>
              <a:tr h="8147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</a:pPr>
                      <a:endParaRPr lang="en-US" altLang="en-US" sz="800" dirty="0"/>
                    </a:p>
                    <a:p>
                      <a:pPr marL="137795" algn="l" rtl="0" eaLnBrk="0">
                        <a:lnSpc>
                          <a:spcPct val="141000"/>
                        </a:lnSpc>
                        <a:spcBef>
                          <a:spcPts val="5"/>
                        </a:spcBef>
                      </a:pPr>
                      <a:r>
                        <a:rPr sz="10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发现问题</a:t>
                      </a:r>
                      <a:r>
                        <a:rPr sz="1000" kern="0" spc="-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，及时纠正</a:t>
                      </a:r>
                      <a:r>
                        <a:rPr sz="10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并作好    </a:t>
                      </a:r>
                      <a:r>
                        <a:rPr sz="10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记录</a:t>
                      </a:r>
                      <a:r>
                        <a:rPr sz="1000" kern="0" spc="-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，责令立即改善</a:t>
                      </a:r>
                      <a:r>
                        <a:rPr sz="1000" kern="0" spc="-1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kern="0" spc="4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，后续    </a:t>
                      </a:r>
                      <a:r>
                        <a:rPr sz="10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对该问题进行追踪</a:t>
                      </a: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64" name="group 64"/>
          <p:cNvGrpSpPr/>
          <p:nvPr/>
        </p:nvGrpSpPr>
        <p:grpSpPr>
          <a:xfrm rot="21600000">
            <a:off x="8614917" y="2363470"/>
            <a:ext cx="1155700" cy="1154176"/>
            <a:chOff x="0" y="0"/>
            <a:chExt cx="1155700" cy="1154176"/>
          </a:xfrm>
        </p:grpSpPr>
        <p:grpSp>
          <p:nvGrpSpPr>
            <p:cNvPr id="66" name="group 66"/>
            <p:cNvGrpSpPr/>
            <p:nvPr/>
          </p:nvGrpSpPr>
          <p:grpSpPr>
            <a:xfrm rot="21600000">
              <a:off x="0" y="0"/>
              <a:ext cx="1155700" cy="1154176"/>
              <a:chOff x="0" y="0"/>
              <a:chExt cx="1155700" cy="1154176"/>
            </a:xfrm>
          </p:grpSpPr>
          <p:sp>
            <p:nvSpPr>
              <p:cNvPr id="1884" name="path"/>
              <p:cNvSpPr/>
              <p:nvPr/>
            </p:nvSpPr>
            <p:spPr>
              <a:xfrm>
                <a:off x="6350" y="6350"/>
                <a:ext cx="1143000" cy="1141476"/>
              </a:xfrm>
              <a:custGeom>
                <a:avLst/>
                <a:gdLst/>
                <a:ahLst/>
                <a:cxnLst/>
                <a:rect l="0" t="0" r="0" b="0"/>
                <a:pathLst>
                  <a:path w="1800" h="1797">
                    <a:moveTo>
                      <a:pt x="0" y="898"/>
                    </a:moveTo>
                    <a:cubicBezTo>
                      <a:pt x="0" y="402"/>
                      <a:pt x="403" y="0"/>
                      <a:pt x="900" y="0"/>
                    </a:cubicBezTo>
                    <a:cubicBezTo>
                      <a:pt x="1397" y="0"/>
                      <a:pt x="1800" y="402"/>
                      <a:pt x="1800" y="898"/>
                    </a:cubicBezTo>
                    <a:cubicBezTo>
                      <a:pt x="1800" y="1395"/>
                      <a:pt x="1397" y="1797"/>
                      <a:pt x="900" y="1797"/>
                    </a:cubicBezTo>
                    <a:cubicBezTo>
                      <a:pt x="403" y="1797"/>
                      <a:pt x="0" y="1395"/>
                      <a:pt x="0" y="898"/>
                    </a:cubicBezTo>
                  </a:path>
                </a:pathLst>
              </a:custGeom>
              <a:solidFill>
                <a:srgbClr val="00B0F0">
                  <a:alpha val="100000"/>
                </a:srgbClr>
              </a:solidFill>
              <a:ln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6" name="path"/>
              <p:cNvSpPr/>
              <p:nvPr/>
            </p:nvSpPr>
            <p:spPr>
              <a:xfrm>
                <a:off x="0" y="0"/>
                <a:ext cx="1155700" cy="1154176"/>
              </a:xfrm>
              <a:custGeom>
                <a:avLst/>
                <a:gdLst/>
                <a:ahLst/>
                <a:cxnLst/>
                <a:rect l="0" t="0" r="0" b="0"/>
                <a:pathLst>
                  <a:path w="1820" h="1817">
                    <a:moveTo>
                      <a:pt x="10" y="908"/>
                    </a:moveTo>
                    <a:cubicBezTo>
                      <a:pt x="10" y="412"/>
                      <a:pt x="413" y="10"/>
                      <a:pt x="910" y="10"/>
                    </a:cubicBezTo>
                    <a:cubicBezTo>
                      <a:pt x="1407" y="10"/>
                      <a:pt x="1810" y="412"/>
                      <a:pt x="1810" y="908"/>
                    </a:cubicBezTo>
                    <a:cubicBezTo>
                      <a:pt x="1810" y="1405"/>
                      <a:pt x="1407" y="1807"/>
                      <a:pt x="910" y="1807"/>
                    </a:cubicBezTo>
                    <a:cubicBezTo>
                      <a:pt x="413" y="1807"/>
                      <a:pt x="10" y="1405"/>
                      <a:pt x="10" y="908"/>
                    </a:cubicBezTo>
                  </a:path>
                </a:pathLst>
              </a:custGeom>
              <a:noFill/>
              <a:ln w="12700" cap="flat">
                <a:solidFill>
                  <a:srgbClr val="00B0F0">
                    <a:alpha val="100000"/>
                  </a:srgbClr>
                </a:solidFill>
                <a:prstDash val="solid"/>
                <a:miter lim="100000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888" name="textbox 1888"/>
            <p:cNvSpPr/>
            <p:nvPr/>
          </p:nvSpPr>
          <p:spPr>
            <a:xfrm>
              <a:off x="-12700" y="-12700"/>
              <a:ext cx="1181100" cy="120459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4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15000"/>
                </a:lnSpc>
              </a:pPr>
              <a:endParaRPr lang="en-US" altLang="en-US" sz="1000" dirty="0"/>
            </a:p>
            <a:p>
              <a:pPr marL="330200" algn="l" rtl="0" eaLnBrk="0">
                <a:lnSpc>
                  <a:spcPct val="89000"/>
                </a:lnSpc>
                <a:spcBef>
                  <a:spcPts val="0"/>
                </a:spcBef>
              </a:pPr>
              <a:r>
                <a:rPr sz="1800" kern="0" spc="-2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成</a:t>
              </a:r>
              <a:r>
                <a:rPr sz="1800" kern="0" spc="13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800" kern="0" spc="-2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品</a:t>
              </a:r>
              <a:endParaRPr lang="en-US" altLang="en-US" sz="1800" dirty="0"/>
            </a:p>
            <a:p>
              <a:pPr marL="331470" algn="l" rtl="0" eaLnBrk="0">
                <a:lnSpc>
                  <a:spcPts val="2355"/>
                </a:lnSpc>
              </a:pPr>
              <a:r>
                <a:rPr sz="1800" kern="0" spc="25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检验</a:t>
              </a:r>
              <a:endParaRPr lang="en-US" altLang="en-US" sz="1800" dirty="0"/>
            </a:p>
          </p:txBody>
        </p:sp>
      </p:grpSp>
      <p:sp>
        <p:nvSpPr>
          <p:cNvPr id="1890" name="path"/>
          <p:cNvSpPr/>
          <p:nvPr/>
        </p:nvSpPr>
        <p:spPr>
          <a:xfrm>
            <a:off x="10834116" y="1882140"/>
            <a:ext cx="441959" cy="2595372"/>
          </a:xfrm>
          <a:custGeom>
            <a:avLst/>
            <a:gdLst/>
            <a:ahLst/>
            <a:cxnLst/>
            <a:rect l="0" t="0" r="0" b="0"/>
            <a:pathLst>
              <a:path w="695" h="4087">
                <a:moveTo>
                  <a:pt x="0" y="510"/>
                </a:moveTo>
                <a:lnTo>
                  <a:pt x="348" y="0"/>
                </a:lnTo>
                <a:lnTo>
                  <a:pt x="695" y="510"/>
                </a:lnTo>
                <a:lnTo>
                  <a:pt x="523" y="510"/>
                </a:lnTo>
                <a:lnTo>
                  <a:pt x="523" y="3577"/>
                </a:lnTo>
                <a:lnTo>
                  <a:pt x="695" y="3577"/>
                </a:lnTo>
                <a:lnTo>
                  <a:pt x="348" y="4087"/>
                </a:lnTo>
                <a:lnTo>
                  <a:pt x="0" y="3577"/>
                </a:lnTo>
                <a:lnTo>
                  <a:pt x="172" y="3577"/>
                </a:lnTo>
                <a:lnTo>
                  <a:pt x="172" y="510"/>
                </a:lnTo>
                <a:lnTo>
                  <a:pt x="0" y="510"/>
                </a:lnTo>
                <a:close/>
              </a:path>
            </a:pathLst>
          </a:custGeom>
          <a:solidFill>
            <a:srgbClr val="0070C0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68" name="group 68"/>
          <p:cNvGrpSpPr/>
          <p:nvPr/>
        </p:nvGrpSpPr>
        <p:grpSpPr>
          <a:xfrm rot="21600000">
            <a:off x="10477246" y="2363470"/>
            <a:ext cx="1154175" cy="1154176"/>
            <a:chOff x="0" y="0"/>
            <a:chExt cx="1154175" cy="1154176"/>
          </a:xfrm>
        </p:grpSpPr>
        <p:grpSp>
          <p:nvGrpSpPr>
            <p:cNvPr id="70" name="group 70"/>
            <p:cNvGrpSpPr/>
            <p:nvPr/>
          </p:nvGrpSpPr>
          <p:grpSpPr>
            <a:xfrm rot="21600000">
              <a:off x="0" y="0"/>
              <a:ext cx="1154175" cy="1154176"/>
              <a:chOff x="0" y="0"/>
              <a:chExt cx="1154175" cy="1154176"/>
            </a:xfrm>
          </p:grpSpPr>
          <p:sp>
            <p:nvSpPr>
              <p:cNvPr id="1892" name="path"/>
              <p:cNvSpPr/>
              <p:nvPr/>
            </p:nvSpPr>
            <p:spPr>
              <a:xfrm>
                <a:off x="6350" y="6350"/>
                <a:ext cx="1141475" cy="1141476"/>
              </a:xfrm>
              <a:custGeom>
                <a:avLst/>
                <a:gdLst/>
                <a:ahLst/>
                <a:cxnLst/>
                <a:rect l="0" t="0" r="0" b="0"/>
                <a:pathLst>
                  <a:path w="1797" h="1797">
                    <a:moveTo>
                      <a:pt x="0" y="898"/>
                    </a:moveTo>
                    <a:cubicBezTo>
                      <a:pt x="0" y="402"/>
                      <a:pt x="402" y="0"/>
                      <a:pt x="898" y="0"/>
                    </a:cubicBezTo>
                    <a:cubicBezTo>
                      <a:pt x="1395" y="0"/>
                      <a:pt x="1797" y="402"/>
                      <a:pt x="1797" y="898"/>
                    </a:cubicBezTo>
                    <a:cubicBezTo>
                      <a:pt x="1797" y="1395"/>
                      <a:pt x="1395" y="1797"/>
                      <a:pt x="898" y="1797"/>
                    </a:cubicBezTo>
                    <a:cubicBezTo>
                      <a:pt x="402" y="1797"/>
                      <a:pt x="0" y="1395"/>
                      <a:pt x="0" y="898"/>
                    </a:cubicBezTo>
                  </a:path>
                </a:pathLst>
              </a:custGeom>
              <a:solidFill>
                <a:srgbClr val="0070C0">
                  <a:alpha val="100000"/>
                </a:srgbClr>
              </a:solidFill>
              <a:ln cap="flat">
                <a:noFill/>
                <a:prstDash val="solid"/>
                <a:miter lim="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4" name="path"/>
              <p:cNvSpPr/>
              <p:nvPr/>
            </p:nvSpPr>
            <p:spPr>
              <a:xfrm>
                <a:off x="0" y="0"/>
                <a:ext cx="1154175" cy="1154176"/>
              </a:xfrm>
              <a:custGeom>
                <a:avLst/>
                <a:gdLst/>
                <a:ahLst/>
                <a:cxnLst/>
                <a:rect l="0" t="0" r="0" b="0"/>
                <a:pathLst>
                  <a:path w="1817" h="1817">
                    <a:moveTo>
                      <a:pt x="10" y="908"/>
                    </a:moveTo>
                    <a:cubicBezTo>
                      <a:pt x="10" y="412"/>
                      <a:pt x="412" y="10"/>
                      <a:pt x="908" y="10"/>
                    </a:cubicBezTo>
                    <a:cubicBezTo>
                      <a:pt x="1405" y="10"/>
                      <a:pt x="1807" y="412"/>
                      <a:pt x="1807" y="908"/>
                    </a:cubicBezTo>
                    <a:cubicBezTo>
                      <a:pt x="1807" y="1405"/>
                      <a:pt x="1405" y="1807"/>
                      <a:pt x="908" y="1807"/>
                    </a:cubicBezTo>
                    <a:cubicBezTo>
                      <a:pt x="412" y="1807"/>
                      <a:pt x="10" y="1405"/>
                      <a:pt x="10" y="908"/>
                    </a:cubicBezTo>
                  </a:path>
                </a:pathLst>
              </a:custGeom>
              <a:noFill/>
              <a:ln w="12700" cap="flat">
                <a:solidFill>
                  <a:srgbClr val="0070C0">
                    <a:alpha val="100000"/>
                  </a:srgbClr>
                </a:solidFill>
                <a:prstDash val="solid"/>
                <a:miter lim="1000000"/>
              </a:ln>
            </p:spPr>
            <p:txBody>
              <a:bodyPr rtlCol="0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896" name="textbox 1896"/>
            <p:cNvSpPr/>
            <p:nvPr/>
          </p:nvSpPr>
          <p:spPr>
            <a:xfrm>
              <a:off x="-12700" y="-12700"/>
              <a:ext cx="1179830" cy="120459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4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15000"/>
                </a:lnSpc>
              </a:pPr>
              <a:endParaRPr lang="en-US" altLang="en-US" sz="1000" dirty="0"/>
            </a:p>
            <a:p>
              <a:pPr marL="349250" algn="l" rtl="0" eaLnBrk="0">
                <a:lnSpc>
                  <a:spcPct val="89000"/>
                </a:lnSpc>
                <a:spcBef>
                  <a:spcPts val="0"/>
                </a:spcBef>
              </a:pPr>
              <a:r>
                <a:rPr sz="1800" kern="0" spc="-9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出</a:t>
              </a:r>
              <a:r>
                <a:rPr sz="1800" kern="0" spc="4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sz="1800" kern="0" spc="-9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货</a:t>
              </a:r>
              <a:endParaRPr lang="en-US" altLang="en-US" sz="1800" dirty="0"/>
            </a:p>
            <a:p>
              <a:pPr marL="330835" algn="l" rtl="0" eaLnBrk="0">
                <a:lnSpc>
                  <a:spcPts val="2355"/>
                </a:lnSpc>
              </a:pP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检 验</a:t>
              </a:r>
              <a:endParaRPr lang="en-US" altLang="en-US" sz="1800" dirty="0"/>
            </a:p>
          </p:txBody>
        </p:sp>
      </p:grpSp>
      <p:grpSp>
        <p:nvGrpSpPr>
          <p:cNvPr id="72" name="group 72"/>
          <p:cNvGrpSpPr/>
          <p:nvPr/>
        </p:nvGrpSpPr>
        <p:grpSpPr>
          <a:xfrm rot="21600000">
            <a:off x="2043683" y="2369820"/>
            <a:ext cx="1143000" cy="1141476"/>
            <a:chOff x="0" y="0"/>
            <a:chExt cx="1143000" cy="1141476"/>
          </a:xfrm>
        </p:grpSpPr>
        <p:sp>
          <p:nvSpPr>
            <p:cNvPr id="1898" name="path"/>
            <p:cNvSpPr/>
            <p:nvPr/>
          </p:nvSpPr>
          <p:spPr>
            <a:xfrm>
              <a:off x="0" y="0"/>
              <a:ext cx="1143000" cy="1141476"/>
            </a:xfrm>
            <a:custGeom>
              <a:avLst/>
              <a:gdLst/>
              <a:ahLst/>
              <a:cxnLst/>
              <a:rect l="0" t="0" r="0" b="0"/>
              <a:pathLst>
                <a:path w="1800" h="1797">
                  <a:moveTo>
                    <a:pt x="0" y="898"/>
                  </a:moveTo>
                  <a:cubicBezTo>
                    <a:pt x="0" y="402"/>
                    <a:pt x="403" y="0"/>
                    <a:pt x="900" y="0"/>
                  </a:cubicBezTo>
                  <a:cubicBezTo>
                    <a:pt x="1397" y="0"/>
                    <a:pt x="1800" y="402"/>
                    <a:pt x="1800" y="898"/>
                  </a:cubicBezTo>
                  <a:cubicBezTo>
                    <a:pt x="1800" y="1395"/>
                    <a:pt x="1397" y="1797"/>
                    <a:pt x="900" y="1797"/>
                  </a:cubicBezTo>
                  <a:cubicBezTo>
                    <a:pt x="403" y="1797"/>
                    <a:pt x="0" y="1395"/>
                    <a:pt x="0" y="898"/>
                  </a:cubicBezTo>
                </a:path>
              </a:pathLst>
            </a:custGeom>
            <a:solidFill>
              <a:srgbClr val="F69348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900" name="textbox 1900"/>
            <p:cNvSpPr/>
            <p:nvPr/>
          </p:nvSpPr>
          <p:spPr>
            <a:xfrm>
              <a:off x="-12700" y="-12700"/>
              <a:ext cx="1168400" cy="118998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1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000"/>
                </a:lnSpc>
              </a:pPr>
              <a:endParaRPr lang="en-US" altLang="en-US" sz="100" dirty="0"/>
            </a:p>
            <a:p>
              <a:pPr marL="325120" algn="l" rtl="0" eaLnBrk="0">
                <a:lnSpc>
                  <a:spcPct val="89000"/>
                </a:lnSpc>
              </a:pP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制 造</a:t>
              </a:r>
              <a:endParaRPr lang="en-US" altLang="en-US" sz="1800" dirty="0"/>
            </a:p>
            <a:p>
              <a:pPr marL="325120" algn="l" rtl="0" eaLnBrk="0">
                <a:lnSpc>
                  <a:spcPts val="2340"/>
                </a:lnSpc>
              </a:pPr>
              <a:r>
                <a:rPr sz="1800" kern="0" spc="-1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实 施</a:t>
              </a:r>
              <a:endParaRPr lang="en-US" altLang="en-US" sz="1800" dirty="0"/>
            </a:p>
          </p:txBody>
        </p:sp>
      </p:grpSp>
      <p:grpSp>
        <p:nvGrpSpPr>
          <p:cNvPr id="74" name="group 74"/>
          <p:cNvGrpSpPr/>
          <p:nvPr/>
        </p:nvGrpSpPr>
        <p:grpSpPr>
          <a:xfrm rot="21600000">
            <a:off x="3735323" y="2369820"/>
            <a:ext cx="1143000" cy="1141476"/>
            <a:chOff x="0" y="0"/>
            <a:chExt cx="1143000" cy="1141476"/>
          </a:xfrm>
        </p:grpSpPr>
        <p:sp>
          <p:nvSpPr>
            <p:cNvPr id="1902" name="path"/>
            <p:cNvSpPr/>
            <p:nvPr/>
          </p:nvSpPr>
          <p:spPr>
            <a:xfrm>
              <a:off x="0" y="0"/>
              <a:ext cx="1143000" cy="1141476"/>
            </a:xfrm>
            <a:custGeom>
              <a:avLst/>
              <a:gdLst/>
              <a:ahLst/>
              <a:cxnLst/>
              <a:rect l="0" t="0" r="0" b="0"/>
              <a:pathLst>
                <a:path w="1800" h="1797">
                  <a:moveTo>
                    <a:pt x="0" y="898"/>
                  </a:moveTo>
                  <a:cubicBezTo>
                    <a:pt x="0" y="402"/>
                    <a:pt x="403" y="0"/>
                    <a:pt x="900" y="0"/>
                  </a:cubicBezTo>
                  <a:cubicBezTo>
                    <a:pt x="1397" y="0"/>
                    <a:pt x="1800" y="402"/>
                    <a:pt x="1800" y="898"/>
                  </a:cubicBezTo>
                  <a:cubicBezTo>
                    <a:pt x="1800" y="1395"/>
                    <a:pt x="1397" y="1797"/>
                    <a:pt x="900" y="1797"/>
                  </a:cubicBezTo>
                  <a:cubicBezTo>
                    <a:pt x="403" y="1797"/>
                    <a:pt x="0" y="1395"/>
                    <a:pt x="0" y="898"/>
                  </a:cubicBezTo>
                </a:path>
              </a:pathLst>
            </a:custGeom>
            <a:solidFill>
              <a:srgbClr val="FFC000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904" name="textbox 1904"/>
            <p:cNvSpPr/>
            <p:nvPr/>
          </p:nvSpPr>
          <p:spPr>
            <a:xfrm>
              <a:off x="-12700" y="-12700"/>
              <a:ext cx="1168400" cy="119189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12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000"/>
                </a:lnSpc>
              </a:pPr>
              <a:endParaRPr lang="en-US" altLang="en-US" sz="100" dirty="0"/>
            </a:p>
            <a:p>
              <a:pPr marL="327660" algn="l" rtl="0" eaLnBrk="0">
                <a:lnSpc>
                  <a:spcPct val="89000"/>
                </a:lnSpc>
              </a:pPr>
              <a:r>
                <a:rPr sz="1800" kern="0" spc="25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首件</a:t>
              </a:r>
              <a:endParaRPr lang="en-US" altLang="en-US" sz="1800" dirty="0"/>
            </a:p>
            <a:p>
              <a:pPr marL="324485" algn="l" rtl="0" eaLnBrk="0">
                <a:lnSpc>
                  <a:spcPts val="2355"/>
                </a:lnSpc>
              </a:pPr>
              <a:r>
                <a:rPr sz="1800" kern="0" spc="25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检验</a:t>
              </a:r>
              <a:endParaRPr lang="en-US" altLang="en-US" sz="1800" dirty="0"/>
            </a:p>
          </p:txBody>
        </p:sp>
      </p:grpSp>
      <p:graphicFrame>
        <p:nvGraphicFramePr>
          <p:cNvPr id="1906" name="table 1906"/>
          <p:cNvGraphicFramePr>
            <a:graphicFrameLocks noGrp="1"/>
          </p:cNvGraphicFramePr>
          <p:nvPr/>
        </p:nvGraphicFramePr>
        <p:xfrm>
          <a:off x="3579621" y="4044442"/>
          <a:ext cx="1484629" cy="817245"/>
        </p:xfrm>
        <a:graphic>
          <a:graphicData uri="http://schemas.openxmlformats.org/drawingml/2006/table">
            <a:tbl>
              <a:tblPr/>
              <a:tblGrid>
                <a:gridCol w="1484629"/>
              </a:tblGrid>
              <a:tr h="80454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4000"/>
                        </a:lnSpc>
                      </a:pPr>
                      <a:endParaRPr lang="en-US" altLang="en-US" sz="800" dirty="0"/>
                    </a:p>
                    <a:p>
                      <a:pPr marL="26035" indent="1270" algn="l" rtl="0" eaLnBrk="0">
                        <a:lnSpc>
                          <a:spcPct val="141000"/>
                        </a:lnSpc>
                        <a:spcBef>
                          <a:spcPts val="5"/>
                        </a:spcBef>
                      </a:pPr>
                      <a:r>
                        <a:rPr sz="10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首检不合格要求重新送   </a:t>
                      </a:r>
                      <a:r>
                        <a:rPr sz="10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检，品检对不符合点进   </a:t>
                      </a:r>
                      <a:r>
                        <a:rPr sz="10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行指导改善</a:t>
                      </a: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908" name="picture 190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3950422" y="742187"/>
            <a:ext cx="2312686" cy="200638"/>
          </a:xfrm>
          <a:prstGeom prst="rect">
            <a:avLst/>
          </a:prstGeom>
        </p:spPr>
      </p:pic>
      <p:sp>
        <p:nvSpPr>
          <p:cNvPr id="1910" name="textbox 1910"/>
          <p:cNvSpPr/>
          <p:nvPr/>
        </p:nvSpPr>
        <p:spPr>
          <a:xfrm>
            <a:off x="3535464" y="347008"/>
            <a:ext cx="2748279" cy="50165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32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sz="3200" b="1" kern="0" spc="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2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  控  流</a:t>
            </a:r>
            <a:r>
              <a:rPr sz="3200" b="1" kern="0" spc="95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32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程</a:t>
            </a:r>
            <a:endParaRPr lang="en-US" altLang="en-US" sz="3200" dirty="0"/>
          </a:p>
        </p:txBody>
      </p:sp>
      <p:pic>
        <p:nvPicPr>
          <p:cNvPr id="1912" name="picture 19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958737" y="742187"/>
            <a:ext cx="2286780" cy="200638"/>
          </a:xfrm>
          <a:prstGeom prst="rect">
            <a:avLst/>
          </a:prstGeom>
        </p:spPr>
      </p:pic>
      <p:sp>
        <p:nvSpPr>
          <p:cNvPr id="1914" name="textbox 1914"/>
          <p:cNvSpPr/>
          <p:nvPr/>
        </p:nvSpPr>
        <p:spPr>
          <a:xfrm>
            <a:off x="953139" y="347008"/>
            <a:ext cx="2339975" cy="49974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2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3200" b="1" kern="0" spc="-3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  保  能  </a:t>
            </a:r>
            <a:r>
              <a:rPr sz="3200" b="1" kern="0" spc="-4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力</a:t>
            </a:r>
            <a:endParaRPr lang="en-US" altLang="en-US" sz="3200" dirty="0"/>
          </a:p>
        </p:txBody>
      </p:sp>
      <p:sp>
        <p:nvSpPr>
          <p:cNvPr id="1916" name="textbox 1916"/>
          <p:cNvSpPr/>
          <p:nvPr/>
        </p:nvSpPr>
        <p:spPr>
          <a:xfrm>
            <a:off x="10149840" y="1149096"/>
            <a:ext cx="1661160" cy="556259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19000"/>
              </a:lnSpc>
            </a:pPr>
            <a:endParaRPr lang="en-US" altLang="en-US" sz="200" dirty="0"/>
          </a:p>
          <a:p>
            <a:pPr marL="123190" indent="-635" algn="l" rtl="0" eaLnBrk="0">
              <a:lnSpc>
                <a:spcPct val="99000"/>
              </a:lnSpc>
              <a:spcBef>
                <a:spcPts val="0"/>
              </a:spcBef>
            </a:pPr>
            <a:r>
              <a:rPr sz="1800" b="1" kern="0" spc="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产品检验合格  </a:t>
            </a:r>
            <a:r>
              <a:rPr sz="1800" b="1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允许发货</a:t>
            </a:r>
            <a:endParaRPr lang="en-US" altLang="en-US" sz="1800" dirty="0"/>
          </a:p>
        </p:txBody>
      </p:sp>
      <p:pic>
        <p:nvPicPr>
          <p:cNvPr id="1918" name="picture 19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graphicFrame>
        <p:nvGraphicFramePr>
          <p:cNvPr id="1920" name="table 1920"/>
          <p:cNvGraphicFramePr>
            <a:graphicFrameLocks noGrp="1"/>
          </p:cNvGraphicFramePr>
          <p:nvPr/>
        </p:nvGraphicFramePr>
        <p:xfrm>
          <a:off x="7034530" y="1156461"/>
          <a:ext cx="1251584" cy="568325"/>
        </p:xfrm>
        <a:graphic>
          <a:graphicData uri="http://schemas.openxmlformats.org/drawingml/2006/table">
            <a:tbl>
              <a:tblPr/>
              <a:tblGrid>
                <a:gridCol w="1251584"/>
              </a:tblGrid>
              <a:tr h="55562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700" dirty="0"/>
                    </a:p>
                    <a:p>
                      <a:pPr marL="74295" algn="l" rtl="0" eaLnBrk="0">
                        <a:lnSpc>
                          <a:spcPct val="132000"/>
                        </a:lnSpc>
                        <a:spcBef>
                          <a:spcPts val="0"/>
                        </a:spcBef>
                      </a:pPr>
                      <a:r>
                        <a:rPr sz="10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制程检验无异常</a:t>
                      </a:r>
                      <a:r>
                        <a:rPr sz="10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</a:t>
                      </a:r>
                      <a:r>
                        <a:rPr sz="10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继续生产</a:t>
                      </a: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922" name="picture 19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0" y="0"/>
            <a:ext cx="596671" cy="1185545"/>
          </a:xfrm>
          <a:prstGeom prst="rect">
            <a:avLst/>
          </a:prstGeom>
        </p:spPr>
      </p:pic>
      <p:graphicFrame>
        <p:nvGraphicFramePr>
          <p:cNvPr id="1924" name="table 1924"/>
          <p:cNvGraphicFramePr>
            <a:graphicFrameLocks noGrp="1"/>
          </p:cNvGraphicFramePr>
          <p:nvPr/>
        </p:nvGraphicFramePr>
        <p:xfrm>
          <a:off x="310641" y="1176274"/>
          <a:ext cx="1122044" cy="548640"/>
        </p:xfrm>
        <a:graphic>
          <a:graphicData uri="http://schemas.openxmlformats.org/drawingml/2006/table">
            <a:tbl>
              <a:tblPr/>
              <a:tblGrid>
                <a:gridCol w="1122044"/>
              </a:tblGrid>
              <a:tr h="53594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4000"/>
                        </a:lnSpc>
                      </a:pPr>
                      <a:endParaRPr lang="en-US" altLang="en-US" sz="600" dirty="0"/>
                    </a:p>
                    <a:p>
                      <a:pPr marL="201930" algn="l" rtl="0" eaLnBrk="0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sz="10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开具验收单</a:t>
                      </a:r>
                      <a:endParaRPr lang="en-US" altLang="en-US" sz="1000" dirty="0"/>
                    </a:p>
                    <a:p>
                      <a:pPr marL="201930" algn="l" rtl="0" eaLnBrk="0">
                        <a:lnSpc>
                          <a:spcPts val="1920"/>
                        </a:lnSpc>
                      </a:pPr>
                      <a:r>
                        <a:rPr sz="10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并同意入库</a:t>
                      </a: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6D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D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D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D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926" name="table 1926"/>
          <p:cNvGraphicFramePr>
            <a:graphicFrameLocks noGrp="1"/>
          </p:cNvGraphicFramePr>
          <p:nvPr/>
        </p:nvGraphicFramePr>
        <p:xfrm>
          <a:off x="3878325" y="1173226"/>
          <a:ext cx="1082040" cy="568959"/>
        </p:xfrm>
        <a:graphic>
          <a:graphicData uri="http://schemas.openxmlformats.org/drawingml/2006/table">
            <a:tbl>
              <a:tblPr/>
              <a:tblGrid>
                <a:gridCol w="1082040"/>
              </a:tblGrid>
              <a:tr h="55625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</a:pPr>
                      <a:endParaRPr lang="en-US" altLang="en-US" sz="400" dirty="0"/>
                    </a:p>
                    <a:p>
                      <a:pPr marL="138430" algn="l" rtl="0" eaLnBrk="0">
                        <a:lnSpc>
                          <a:spcPts val="1240"/>
                        </a:lnSpc>
                        <a:spcBef>
                          <a:spcPts val="5"/>
                        </a:spcBef>
                      </a:pPr>
                      <a:r>
                        <a:rPr sz="10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首检合格</a:t>
                      </a:r>
                      <a:endParaRPr lang="en-US" altLang="en-US" sz="1000" dirty="0"/>
                    </a:p>
                    <a:p>
                      <a:pPr algn="l" rtl="0" eaLnBrk="0">
                        <a:lnSpc>
                          <a:spcPct val="113000"/>
                        </a:lnSpc>
                      </a:pPr>
                      <a:endParaRPr lang="en-US" altLang="en-US" sz="500" dirty="0"/>
                    </a:p>
                    <a:p>
                      <a:pPr marL="146050" algn="l" rtl="0" eaLnBrk="0">
                        <a:lnSpc>
                          <a:spcPts val="1245"/>
                        </a:lnSpc>
                        <a:spcBef>
                          <a:spcPts val="0"/>
                        </a:spcBef>
                      </a:pPr>
                      <a:r>
                        <a:rPr sz="1000" kern="0" spc="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同意批量生产</a:t>
                      </a: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928" name="table 1928"/>
          <p:cNvGraphicFramePr>
            <a:graphicFrameLocks noGrp="1"/>
          </p:cNvGraphicFramePr>
          <p:nvPr/>
        </p:nvGraphicFramePr>
        <p:xfrm>
          <a:off x="2122677" y="1173226"/>
          <a:ext cx="955675" cy="563879"/>
        </p:xfrm>
        <a:graphic>
          <a:graphicData uri="http://schemas.openxmlformats.org/drawingml/2006/table">
            <a:tbl>
              <a:tblPr/>
              <a:tblGrid>
                <a:gridCol w="955675"/>
              </a:tblGrid>
              <a:tr h="55117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700" dirty="0"/>
                    </a:p>
                    <a:p>
                      <a:pPr marL="186690" algn="l" rtl="0" eaLnBrk="0">
                        <a:lnSpc>
                          <a:spcPct val="95000"/>
                        </a:lnSpc>
                        <a:spcBef>
                          <a:spcPts val="5"/>
                        </a:spcBef>
                      </a:pPr>
                      <a:r>
                        <a:rPr sz="10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仓库领料</a:t>
                      </a:r>
                      <a:endParaRPr lang="en-US" altLang="en-US" sz="1000" dirty="0"/>
                    </a:p>
                    <a:p>
                      <a:pPr marL="187960" algn="l" rtl="0" eaLnBrk="0">
                        <a:lnSpc>
                          <a:spcPts val="1920"/>
                        </a:lnSpc>
                      </a:pPr>
                      <a:r>
                        <a:rPr sz="1000" kern="0" spc="6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开始生产</a:t>
                      </a: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693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93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93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93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930" name="picture 19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4251959" y="5419344"/>
            <a:ext cx="964692" cy="382524"/>
          </a:xfrm>
          <a:prstGeom prst="rect">
            <a:avLst/>
          </a:prstGeom>
        </p:spPr>
      </p:pic>
      <p:sp>
        <p:nvSpPr>
          <p:cNvPr id="1932" name="textbox 1932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  <p:pic>
        <p:nvPicPr>
          <p:cNvPr id="1934" name="picture 193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7872984" y="5422391"/>
            <a:ext cx="589787" cy="382524"/>
          </a:xfrm>
          <a:prstGeom prst="rect">
            <a:avLst/>
          </a:prstGeom>
        </p:spPr>
      </p:pic>
      <p:pic>
        <p:nvPicPr>
          <p:cNvPr id="1936" name="picture 19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9845040" y="5422391"/>
            <a:ext cx="574547" cy="382524"/>
          </a:xfrm>
          <a:prstGeom prst="rect">
            <a:avLst/>
          </a:prstGeom>
        </p:spPr>
      </p:pic>
      <p:pic>
        <p:nvPicPr>
          <p:cNvPr id="1938" name="picture 19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7069835" y="5419344"/>
            <a:ext cx="448056" cy="382524"/>
          </a:xfrm>
          <a:prstGeom prst="rect">
            <a:avLst/>
          </a:prstGeom>
        </p:spPr>
      </p:pic>
      <p:pic>
        <p:nvPicPr>
          <p:cNvPr id="1940" name="picture 194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600000">
            <a:off x="7014971" y="4396740"/>
            <a:ext cx="448055" cy="382523"/>
          </a:xfrm>
          <a:prstGeom prst="rect">
            <a:avLst/>
          </a:prstGeom>
        </p:spPr>
      </p:pic>
      <p:sp>
        <p:nvSpPr>
          <p:cNvPr id="1942" name="rect"/>
          <p:cNvSpPr/>
          <p:nvPr/>
        </p:nvSpPr>
        <p:spPr>
          <a:xfrm>
            <a:off x="3543404" y="892666"/>
            <a:ext cx="124738" cy="50159"/>
          </a:xfrm>
          <a:prstGeom prst="rect">
            <a:avLst/>
          </a:prstGeom>
          <a:solidFill>
            <a:srgbClr val="077BF7">
              <a:alpha val="12941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4" name="picture 19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7998"/>
          </a:xfrm>
          <a:prstGeom prst="rect">
            <a:avLst/>
          </a:prstGeom>
        </p:spPr>
      </p:pic>
      <p:sp>
        <p:nvSpPr>
          <p:cNvPr id="1946" name="rect"/>
          <p:cNvSpPr/>
          <p:nvPr/>
        </p:nvSpPr>
        <p:spPr>
          <a:xfrm>
            <a:off x="664463" y="1435608"/>
            <a:ext cx="10863071" cy="4283964"/>
          </a:xfrm>
          <a:prstGeom prst="rect">
            <a:avLst/>
          </a:prstGeom>
          <a:solidFill>
            <a:srgbClr val="FFFFFF">
              <a:alpha val="32549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948" name="textbox 1948"/>
          <p:cNvSpPr/>
          <p:nvPr/>
        </p:nvSpPr>
        <p:spPr>
          <a:xfrm>
            <a:off x="1997455" y="2904236"/>
            <a:ext cx="7056755" cy="149986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29000"/>
              </a:lnSpc>
            </a:pPr>
            <a:endParaRPr lang="en-US" altLang="en-US" sz="100" dirty="0"/>
          </a:p>
          <a:p>
            <a:pPr marL="386080" algn="l" rtl="0" eaLnBrk="0">
              <a:lnSpc>
                <a:spcPct val="97000"/>
              </a:lnSpc>
              <a:spcBef>
                <a:spcPts val="0"/>
              </a:spcBef>
              <a:tabLst>
                <a:tab pos="595630" algn="l"/>
              </a:tabLst>
            </a:pPr>
            <a:r>
              <a:rPr sz="14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14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厦门市集美区灌口镇南塘路5号</a:t>
            </a:r>
            <a:endParaRPr lang="en-US" altLang="en-US" sz="1400" dirty="0"/>
          </a:p>
          <a:p>
            <a:pPr algn="l" rtl="0" eaLnBrk="0">
              <a:lnSpc>
                <a:spcPct val="108000"/>
              </a:lnSpc>
            </a:pPr>
            <a:endParaRPr lang="en-US" altLang="en-US" sz="1000" dirty="0"/>
          </a:p>
          <a:p>
            <a:pPr marL="330835" indent="278765" algn="l" rtl="0" eaLnBrk="0">
              <a:lnSpc>
                <a:spcPct val="144000"/>
              </a:lnSpc>
              <a:spcBef>
                <a:spcPts val="430"/>
              </a:spcBef>
              <a:tabLst>
                <a:tab pos="593725" algn="l"/>
              </a:tabLst>
            </a:pP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NO.5</a:t>
            </a:r>
            <a:r>
              <a:rPr sz="1400" kern="0" spc="1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Nantang</a:t>
            </a:r>
            <a:r>
              <a:rPr sz="1400" kern="0" spc="1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Road , Guankou Town , Jim</a:t>
            </a:r>
            <a:r>
              <a:rPr sz="14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ei</a:t>
            </a:r>
            <a:r>
              <a:rPr sz="1400" kern="0" spc="1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District , Xiamen , 361023</a:t>
            </a:r>
            <a:r>
              <a:rPr sz="1400" kern="0" spc="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China </a:t>
            </a:r>
            <a:r>
              <a:rPr sz="14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14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400-138-0592</a:t>
            </a:r>
            <a:endParaRPr lang="en-US" altLang="en-US" sz="1400" dirty="0"/>
          </a:p>
          <a:p>
            <a:pPr algn="l" rtl="0" eaLnBrk="0">
              <a:lnSpc>
                <a:spcPct val="121000"/>
              </a:lnSpc>
            </a:pPr>
            <a:endParaRPr lang="en-US" altLang="en-US" sz="1000" dirty="0"/>
          </a:p>
          <a:p>
            <a:pPr algn="l" rtl="0" eaLnBrk="0">
              <a:lnSpc>
                <a:spcPct val="119000"/>
              </a:lnSpc>
            </a:pPr>
            <a:endParaRPr lang="en-US" altLang="en-US" sz="300" dirty="0"/>
          </a:p>
          <a:p>
            <a:pPr marL="323215" algn="l" rtl="0" eaLnBrk="0">
              <a:lnSpc>
                <a:spcPct val="88000"/>
              </a:lnSpc>
              <a:spcBef>
                <a:spcPts val="0"/>
              </a:spcBef>
              <a:tabLst>
                <a:tab pos="600710" algn="l"/>
              </a:tabLst>
            </a:pPr>
            <a:r>
              <a:rPr sz="14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sz="14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china@toppl</a:t>
            </a: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agroup.com</a:t>
            </a:r>
            <a:endParaRPr lang="en-US" altLang="en-US" sz="1400" dirty="0"/>
          </a:p>
        </p:txBody>
      </p:sp>
      <p:sp>
        <p:nvSpPr>
          <p:cNvPr id="1950" name="path"/>
          <p:cNvSpPr/>
          <p:nvPr/>
        </p:nvSpPr>
        <p:spPr>
          <a:xfrm>
            <a:off x="2013204" y="4151376"/>
            <a:ext cx="307847" cy="231648"/>
          </a:xfrm>
          <a:custGeom>
            <a:avLst/>
            <a:gdLst/>
            <a:ahLst/>
            <a:cxnLst/>
            <a:rect l="0" t="0" r="0" b="0"/>
            <a:pathLst>
              <a:path w="484" h="364">
                <a:moveTo>
                  <a:pt x="434" y="364"/>
                </a:moveTo>
                <a:cubicBezTo>
                  <a:pt x="50" y="364"/>
                  <a:pt x="50" y="364"/>
                  <a:pt x="50" y="364"/>
                </a:cubicBezTo>
                <a:cubicBezTo>
                  <a:pt x="22" y="364"/>
                  <a:pt x="0" y="342"/>
                  <a:pt x="0" y="314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2"/>
                  <a:pt x="22" y="0"/>
                  <a:pt x="50" y="0"/>
                </a:cubicBezTo>
                <a:cubicBezTo>
                  <a:pt x="434" y="0"/>
                  <a:pt x="434" y="0"/>
                  <a:pt x="434" y="0"/>
                </a:cubicBezTo>
                <a:cubicBezTo>
                  <a:pt x="462" y="0"/>
                  <a:pt x="484" y="22"/>
                  <a:pt x="484" y="50"/>
                </a:cubicBezTo>
                <a:cubicBezTo>
                  <a:pt x="484" y="314"/>
                  <a:pt x="484" y="314"/>
                  <a:pt x="484" y="314"/>
                </a:cubicBezTo>
                <a:cubicBezTo>
                  <a:pt x="484" y="342"/>
                  <a:pt x="462" y="364"/>
                  <a:pt x="434" y="364"/>
                </a:cubicBezTo>
                <a:moveTo>
                  <a:pt x="50" y="20"/>
                </a:moveTo>
                <a:cubicBezTo>
                  <a:pt x="32" y="20"/>
                  <a:pt x="20" y="33"/>
                  <a:pt x="20" y="50"/>
                </a:cubicBezTo>
                <a:cubicBezTo>
                  <a:pt x="20" y="314"/>
                  <a:pt x="20" y="314"/>
                  <a:pt x="20" y="314"/>
                </a:cubicBezTo>
                <a:cubicBezTo>
                  <a:pt x="20" y="331"/>
                  <a:pt x="32" y="344"/>
                  <a:pt x="50" y="344"/>
                </a:cubicBezTo>
                <a:cubicBezTo>
                  <a:pt x="434" y="344"/>
                  <a:pt x="434" y="344"/>
                  <a:pt x="434" y="344"/>
                </a:cubicBezTo>
                <a:cubicBezTo>
                  <a:pt x="452" y="344"/>
                  <a:pt x="464" y="331"/>
                  <a:pt x="464" y="314"/>
                </a:cubicBezTo>
                <a:cubicBezTo>
                  <a:pt x="464" y="50"/>
                  <a:pt x="464" y="50"/>
                  <a:pt x="464" y="50"/>
                </a:cubicBezTo>
                <a:cubicBezTo>
                  <a:pt x="464" y="33"/>
                  <a:pt x="452" y="20"/>
                  <a:pt x="434" y="20"/>
                </a:cubicBezTo>
                <a:lnTo>
                  <a:pt x="50" y="20"/>
                </a:lnTo>
                <a:close/>
              </a:path>
              <a:path w="484" h="364">
                <a:moveTo>
                  <a:pt x="247" y="232"/>
                </a:moveTo>
                <a:cubicBezTo>
                  <a:pt x="227" y="232"/>
                  <a:pt x="209" y="225"/>
                  <a:pt x="193" y="210"/>
                </a:cubicBezTo>
                <a:cubicBezTo>
                  <a:pt x="72" y="77"/>
                  <a:pt x="72" y="77"/>
                  <a:pt x="72" y="77"/>
                </a:cubicBezTo>
                <a:cubicBezTo>
                  <a:pt x="69" y="72"/>
                  <a:pt x="69" y="67"/>
                  <a:pt x="72" y="62"/>
                </a:cubicBezTo>
                <a:cubicBezTo>
                  <a:pt x="77" y="60"/>
                  <a:pt x="82" y="60"/>
                  <a:pt x="87" y="62"/>
                </a:cubicBezTo>
                <a:cubicBezTo>
                  <a:pt x="209" y="194"/>
                  <a:pt x="209" y="194"/>
                  <a:pt x="209" y="194"/>
                </a:cubicBezTo>
                <a:cubicBezTo>
                  <a:pt x="219" y="207"/>
                  <a:pt x="232" y="212"/>
                  <a:pt x="247" y="212"/>
                </a:cubicBezTo>
                <a:cubicBezTo>
                  <a:pt x="262" y="212"/>
                  <a:pt x="275" y="207"/>
                  <a:pt x="285" y="194"/>
                </a:cubicBezTo>
                <a:cubicBezTo>
                  <a:pt x="407" y="62"/>
                  <a:pt x="407" y="62"/>
                  <a:pt x="407" y="62"/>
                </a:cubicBezTo>
                <a:cubicBezTo>
                  <a:pt x="412" y="60"/>
                  <a:pt x="417" y="60"/>
                  <a:pt x="422" y="62"/>
                </a:cubicBezTo>
                <a:cubicBezTo>
                  <a:pt x="424" y="67"/>
                  <a:pt x="424" y="72"/>
                  <a:pt x="422" y="77"/>
                </a:cubicBezTo>
                <a:cubicBezTo>
                  <a:pt x="300" y="210"/>
                  <a:pt x="300" y="210"/>
                  <a:pt x="300" y="210"/>
                </a:cubicBezTo>
                <a:cubicBezTo>
                  <a:pt x="285" y="225"/>
                  <a:pt x="267" y="232"/>
                  <a:pt x="247" y="232"/>
                </a:cubicBezTo>
              </a:path>
              <a:path w="484" h="364">
                <a:moveTo>
                  <a:pt x="70" y="302"/>
                </a:moveTo>
                <a:cubicBezTo>
                  <a:pt x="67" y="302"/>
                  <a:pt x="65" y="302"/>
                  <a:pt x="62" y="299"/>
                </a:cubicBezTo>
                <a:cubicBezTo>
                  <a:pt x="60" y="294"/>
                  <a:pt x="60" y="289"/>
                  <a:pt x="62" y="284"/>
                </a:cubicBezTo>
                <a:cubicBezTo>
                  <a:pt x="174" y="184"/>
                  <a:pt x="174" y="184"/>
                  <a:pt x="174" y="184"/>
                </a:cubicBezTo>
                <a:cubicBezTo>
                  <a:pt x="179" y="182"/>
                  <a:pt x="184" y="182"/>
                  <a:pt x="189" y="184"/>
                </a:cubicBezTo>
                <a:cubicBezTo>
                  <a:pt x="192" y="189"/>
                  <a:pt x="192" y="194"/>
                  <a:pt x="189" y="199"/>
                </a:cubicBezTo>
                <a:cubicBezTo>
                  <a:pt x="77" y="299"/>
                  <a:pt x="77" y="299"/>
                  <a:pt x="77" y="299"/>
                </a:cubicBezTo>
                <a:cubicBezTo>
                  <a:pt x="75" y="302"/>
                  <a:pt x="72" y="302"/>
                  <a:pt x="70" y="302"/>
                </a:cubicBezTo>
              </a:path>
              <a:path w="484" h="364">
                <a:moveTo>
                  <a:pt x="414" y="302"/>
                </a:moveTo>
                <a:cubicBezTo>
                  <a:pt x="412" y="302"/>
                  <a:pt x="409" y="302"/>
                  <a:pt x="407" y="299"/>
                </a:cubicBezTo>
                <a:cubicBezTo>
                  <a:pt x="305" y="199"/>
                  <a:pt x="305" y="199"/>
                  <a:pt x="305" y="199"/>
                </a:cubicBezTo>
                <a:cubicBezTo>
                  <a:pt x="302" y="194"/>
                  <a:pt x="302" y="189"/>
                  <a:pt x="305" y="184"/>
                </a:cubicBezTo>
                <a:cubicBezTo>
                  <a:pt x="310" y="182"/>
                  <a:pt x="315" y="182"/>
                  <a:pt x="320" y="184"/>
                </a:cubicBezTo>
                <a:cubicBezTo>
                  <a:pt x="422" y="284"/>
                  <a:pt x="422" y="284"/>
                  <a:pt x="422" y="284"/>
                </a:cubicBezTo>
                <a:cubicBezTo>
                  <a:pt x="424" y="289"/>
                  <a:pt x="424" y="294"/>
                  <a:pt x="422" y="299"/>
                </a:cubicBezTo>
                <a:cubicBezTo>
                  <a:pt x="419" y="302"/>
                  <a:pt x="417" y="302"/>
                  <a:pt x="414" y="302"/>
                </a:cubicBezTo>
              </a:path>
            </a:pathLst>
          </a:custGeom>
          <a:solidFill>
            <a:srgbClr val="FFFFF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952" name="path"/>
          <p:cNvSpPr/>
          <p:nvPr/>
        </p:nvSpPr>
        <p:spPr>
          <a:xfrm>
            <a:off x="2045487" y="3633216"/>
            <a:ext cx="283184" cy="345947"/>
          </a:xfrm>
          <a:custGeom>
            <a:avLst/>
            <a:gdLst/>
            <a:ahLst/>
            <a:cxnLst/>
            <a:rect l="0" t="0" r="0" b="0"/>
            <a:pathLst>
              <a:path w="445" h="544">
                <a:moveTo>
                  <a:pt x="159" y="148"/>
                </a:moveTo>
                <a:cubicBezTo>
                  <a:pt x="162" y="148"/>
                  <a:pt x="164" y="151"/>
                  <a:pt x="164" y="151"/>
                </a:cubicBezTo>
                <a:cubicBezTo>
                  <a:pt x="167" y="151"/>
                  <a:pt x="169" y="148"/>
                  <a:pt x="172" y="145"/>
                </a:cubicBezTo>
                <a:cubicBezTo>
                  <a:pt x="240" y="60"/>
                  <a:pt x="240" y="60"/>
                  <a:pt x="240" y="60"/>
                </a:cubicBezTo>
                <a:cubicBezTo>
                  <a:pt x="242" y="57"/>
                  <a:pt x="242" y="52"/>
                  <a:pt x="240" y="49"/>
                </a:cubicBezTo>
                <a:cubicBezTo>
                  <a:pt x="237" y="46"/>
                  <a:pt x="232" y="46"/>
                  <a:pt x="229" y="49"/>
                </a:cubicBezTo>
                <a:cubicBezTo>
                  <a:pt x="159" y="138"/>
                  <a:pt x="159" y="138"/>
                  <a:pt x="159" y="138"/>
                </a:cubicBezTo>
                <a:cubicBezTo>
                  <a:pt x="156" y="140"/>
                  <a:pt x="156" y="145"/>
                  <a:pt x="159" y="148"/>
                </a:cubicBezTo>
                <a:moveTo>
                  <a:pt x="190" y="171"/>
                </a:moveTo>
                <a:cubicBezTo>
                  <a:pt x="190" y="174"/>
                  <a:pt x="193" y="177"/>
                  <a:pt x="198" y="177"/>
                </a:cubicBezTo>
                <a:cubicBezTo>
                  <a:pt x="198" y="177"/>
                  <a:pt x="198" y="177"/>
                  <a:pt x="201" y="177"/>
                </a:cubicBezTo>
                <a:cubicBezTo>
                  <a:pt x="300" y="130"/>
                  <a:pt x="300" y="130"/>
                  <a:pt x="300" y="130"/>
                </a:cubicBezTo>
                <a:cubicBezTo>
                  <a:pt x="305" y="130"/>
                  <a:pt x="305" y="125"/>
                  <a:pt x="305" y="120"/>
                </a:cubicBezTo>
                <a:cubicBezTo>
                  <a:pt x="302" y="117"/>
                  <a:pt x="297" y="114"/>
                  <a:pt x="294" y="117"/>
                </a:cubicBezTo>
                <a:cubicBezTo>
                  <a:pt x="193" y="161"/>
                  <a:pt x="193" y="161"/>
                  <a:pt x="193" y="161"/>
                </a:cubicBezTo>
                <a:cubicBezTo>
                  <a:pt x="190" y="164"/>
                  <a:pt x="188" y="169"/>
                  <a:pt x="190" y="171"/>
                </a:cubicBezTo>
                <a:moveTo>
                  <a:pt x="438" y="453"/>
                </a:moveTo>
                <a:cubicBezTo>
                  <a:pt x="357" y="377"/>
                  <a:pt x="357" y="377"/>
                  <a:pt x="357" y="377"/>
                </a:cubicBezTo>
                <a:cubicBezTo>
                  <a:pt x="357" y="377"/>
                  <a:pt x="357" y="377"/>
                  <a:pt x="357" y="377"/>
                </a:cubicBezTo>
                <a:cubicBezTo>
                  <a:pt x="346" y="370"/>
                  <a:pt x="331" y="370"/>
                  <a:pt x="323" y="380"/>
                </a:cubicBezTo>
                <a:cubicBezTo>
                  <a:pt x="287" y="416"/>
                  <a:pt x="287" y="416"/>
                  <a:pt x="287" y="416"/>
                </a:cubicBezTo>
                <a:cubicBezTo>
                  <a:pt x="279" y="424"/>
                  <a:pt x="268" y="419"/>
                  <a:pt x="229" y="390"/>
                </a:cubicBezTo>
                <a:cubicBezTo>
                  <a:pt x="203" y="370"/>
                  <a:pt x="177" y="346"/>
                  <a:pt x="159" y="323"/>
                </a:cubicBezTo>
                <a:cubicBezTo>
                  <a:pt x="138" y="299"/>
                  <a:pt x="133" y="286"/>
                  <a:pt x="141" y="278"/>
                </a:cubicBezTo>
                <a:cubicBezTo>
                  <a:pt x="149" y="270"/>
                  <a:pt x="149" y="270"/>
                  <a:pt x="149" y="270"/>
                </a:cubicBezTo>
                <a:cubicBezTo>
                  <a:pt x="180" y="242"/>
                  <a:pt x="180" y="242"/>
                  <a:pt x="180" y="242"/>
                </a:cubicBezTo>
                <a:cubicBezTo>
                  <a:pt x="180" y="242"/>
                  <a:pt x="180" y="239"/>
                  <a:pt x="180" y="239"/>
                </a:cubicBezTo>
                <a:cubicBezTo>
                  <a:pt x="190" y="226"/>
                  <a:pt x="175" y="213"/>
                  <a:pt x="169" y="208"/>
                </a:cubicBezTo>
                <a:cubicBezTo>
                  <a:pt x="169" y="208"/>
                  <a:pt x="169" y="208"/>
                  <a:pt x="169" y="208"/>
                </a:cubicBezTo>
                <a:cubicBezTo>
                  <a:pt x="169" y="208"/>
                  <a:pt x="91" y="132"/>
                  <a:pt x="89" y="130"/>
                </a:cubicBezTo>
                <a:cubicBezTo>
                  <a:pt x="89" y="130"/>
                  <a:pt x="89" y="130"/>
                  <a:pt x="89" y="130"/>
                </a:cubicBezTo>
                <a:cubicBezTo>
                  <a:pt x="78" y="122"/>
                  <a:pt x="65" y="122"/>
                  <a:pt x="57" y="132"/>
                </a:cubicBezTo>
                <a:cubicBezTo>
                  <a:pt x="31" y="161"/>
                  <a:pt x="31" y="161"/>
                  <a:pt x="31" y="161"/>
                </a:cubicBezTo>
                <a:cubicBezTo>
                  <a:pt x="24" y="169"/>
                  <a:pt x="24" y="169"/>
                  <a:pt x="24" y="169"/>
                </a:cubicBezTo>
                <a:cubicBezTo>
                  <a:pt x="21" y="169"/>
                  <a:pt x="-43" y="265"/>
                  <a:pt x="125" y="430"/>
                </a:cubicBezTo>
                <a:cubicBezTo>
                  <a:pt x="221" y="523"/>
                  <a:pt x="294" y="544"/>
                  <a:pt x="341" y="544"/>
                </a:cubicBezTo>
                <a:cubicBezTo>
                  <a:pt x="341" y="544"/>
                  <a:pt x="344" y="544"/>
                  <a:pt x="346" y="544"/>
                </a:cubicBezTo>
                <a:cubicBezTo>
                  <a:pt x="375" y="542"/>
                  <a:pt x="393" y="531"/>
                  <a:pt x="401" y="523"/>
                </a:cubicBezTo>
                <a:cubicBezTo>
                  <a:pt x="438" y="487"/>
                  <a:pt x="438" y="487"/>
                  <a:pt x="438" y="487"/>
                </a:cubicBezTo>
                <a:cubicBezTo>
                  <a:pt x="443" y="482"/>
                  <a:pt x="445" y="476"/>
                  <a:pt x="445" y="469"/>
                </a:cubicBezTo>
                <a:cubicBezTo>
                  <a:pt x="445" y="463"/>
                  <a:pt x="443" y="458"/>
                  <a:pt x="438" y="453"/>
                </a:cubicBezTo>
                <a:moveTo>
                  <a:pt x="68" y="143"/>
                </a:moveTo>
                <a:cubicBezTo>
                  <a:pt x="70" y="140"/>
                  <a:pt x="73" y="140"/>
                  <a:pt x="73" y="140"/>
                </a:cubicBezTo>
                <a:cubicBezTo>
                  <a:pt x="76" y="140"/>
                  <a:pt x="76" y="140"/>
                  <a:pt x="78" y="140"/>
                </a:cubicBezTo>
                <a:cubicBezTo>
                  <a:pt x="78" y="140"/>
                  <a:pt x="78" y="140"/>
                  <a:pt x="78" y="140"/>
                </a:cubicBezTo>
                <a:cubicBezTo>
                  <a:pt x="81" y="145"/>
                  <a:pt x="96" y="161"/>
                  <a:pt x="156" y="218"/>
                </a:cubicBezTo>
                <a:cubicBezTo>
                  <a:pt x="156" y="218"/>
                  <a:pt x="159" y="218"/>
                  <a:pt x="159" y="218"/>
                </a:cubicBezTo>
                <a:cubicBezTo>
                  <a:pt x="167" y="229"/>
                  <a:pt x="167" y="231"/>
                  <a:pt x="167" y="231"/>
                </a:cubicBezTo>
                <a:cubicBezTo>
                  <a:pt x="143" y="255"/>
                  <a:pt x="143" y="255"/>
                  <a:pt x="143" y="255"/>
                </a:cubicBezTo>
                <a:cubicBezTo>
                  <a:pt x="128" y="239"/>
                  <a:pt x="65" y="179"/>
                  <a:pt x="50" y="164"/>
                </a:cubicBezTo>
                <a:lnTo>
                  <a:pt x="68" y="143"/>
                </a:lnTo>
                <a:close/>
                <a:moveTo>
                  <a:pt x="391" y="513"/>
                </a:moveTo>
                <a:cubicBezTo>
                  <a:pt x="386" y="518"/>
                  <a:pt x="370" y="526"/>
                  <a:pt x="344" y="529"/>
                </a:cubicBezTo>
                <a:cubicBezTo>
                  <a:pt x="310" y="529"/>
                  <a:pt x="237" y="516"/>
                  <a:pt x="135" y="416"/>
                </a:cubicBezTo>
                <a:cubicBezTo>
                  <a:pt x="3" y="289"/>
                  <a:pt x="18" y="200"/>
                  <a:pt x="34" y="179"/>
                </a:cubicBezTo>
                <a:cubicBezTo>
                  <a:pt x="39" y="174"/>
                  <a:pt x="39" y="174"/>
                  <a:pt x="39" y="174"/>
                </a:cubicBezTo>
                <a:cubicBezTo>
                  <a:pt x="47" y="182"/>
                  <a:pt x="70" y="203"/>
                  <a:pt x="133" y="265"/>
                </a:cubicBezTo>
                <a:cubicBezTo>
                  <a:pt x="128" y="268"/>
                  <a:pt x="128" y="268"/>
                  <a:pt x="128" y="268"/>
                </a:cubicBezTo>
                <a:cubicBezTo>
                  <a:pt x="109" y="289"/>
                  <a:pt x="133" y="317"/>
                  <a:pt x="146" y="333"/>
                </a:cubicBezTo>
                <a:cubicBezTo>
                  <a:pt x="167" y="357"/>
                  <a:pt x="193" y="383"/>
                  <a:pt x="221" y="403"/>
                </a:cubicBezTo>
                <a:cubicBezTo>
                  <a:pt x="253" y="427"/>
                  <a:pt x="279" y="448"/>
                  <a:pt x="300" y="427"/>
                </a:cubicBezTo>
                <a:cubicBezTo>
                  <a:pt x="300" y="424"/>
                  <a:pt x="300" y="424"/>
                  <a:pt x="300" y="424"/>
                </a:cubicBezTo>
                <a:cubicBezTo>
                  <a:pt x="318" y="440"/>
                  <a:pt x="375" y="497"/>
                  <a:pt x="391" y="513"/>
                </a:cubicBezTo>
                <a:moveTo>
                  <a:pt x="427" y="476"/>
                </a:moveTo>
                <a:cubicBezTo>
                  <a:pt x="401" y="502"/>
                  <a:pt x="401" y="502"/>
                  <a:pt x="401" y="502"/>
                </a:cubicBezTo>
                <a:cubicBezTo>
                  <a:pt x="341" y="443"/>
                  <a:pt x="320" y="422"/>
                  <a:pt x="310" y="414"/>
                </a:cubicBezTo>
                <a:cubicBezTo>
                  <a:pt x="333" y="390"/>
                  <a:pt x="333" y="390"/>
                  <a:pt x="333" y="390"/>
                </a:cubicBezTo>
                <a:cubicBezTo>
                  <a:pt x="336" y="388"/>
                  <a:pt x="341" y="388"/>
                  <a:pt x="346" y="390"/>
                </a:cubicBezTo>
                <a:cubicBezTo>
                  <a:pt x="346" y="390"/>
                  <a:pt x="346" y="390"/>
                  <a:pt x="346" y="390"/>
                </a:cubicBezTo>
                <a:cubicBezTo>
                  <a:pt x="427" y="466"/>
                  <a:pt x="427" y="466"/>
                  <a:pt x="427" y="466"/>
                </a:cubicBezTo>
                <a:cubicBezTo>
                  <a:pt x="427" y="466"/>
                  <a:pt x="430" y="469"/>
                  <a:pt x="430" y="469"/>
                </a:cubicBezTo>
                <a:cubicBezTo>
                  <a:pt x="430" y="471"/>
                  <a:pt x="427" y="474"/>
                  <a:pt x="427" y="476"/>
                </a:cubicBezTo>
                <a:moveTo>
                  <a:pt x="122" y="122"/>
                </a:moveTo>
                <a:cubicBezTo>
                  <a:pt x="122" y="122"/>
                  <a:pt x="125" y="122"/>
                  <a:pt x="125" y="122"/>
                </a:cubicBezTo>
                <a:cubicBezTo>
                  <a:pt x="128" y="122"/>
                  <a:pt x="133" y="122"/>
                  <a:pt x="133" y="117"/>
                </a:cubicBezTo>
                <a:cubicBezTo>
                  <a:pt x="164" y="10"/>
                  <a:pt x="164" y="10"/>
                  <a:pt x="164" y="10"/>
                </a:cubicBezTo>
                <a:cubicBezTo>
                  <a:pt x="164" y="7"/>
                  <a:pt x="162" y="2"/>
                  <a:pt x="159" y="0"/>
                </a:cubicBezTo>
                <a:cubicBezTo>
                  <a:pt x="154" y="0"/>
                  <a:pt x="149" y="2"/>
                  <a:pt x="149" y="5"/>
                </a:cubicBezTo>
                <a:cubicBezTo>
                  <a:pt x="117" y="114"/>
                  <a:pt x="117" y="114"/>
                  <a:pt x="117" y="114"/>
                </a:cubicBezTo>
                <a:cubicBezTo>
                  <a:pt x="117" y="117"/>
                  <a:pt x="120" y="122"/>
                  <a:pt x="122" y="122"/>
                </a:cubicBezTo>
              </a:path>
            </a:pathLst>
          </a:custGeom>
          <a:solidFill>
            <a:srgbClr val="FFFFF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954" name="path"/>
          <p:cNvSpPr/>
          <p:nvPr/>
        </p:nvSpPr>
        <p:spPr>
          <a:xfrm>
            <a:off x="2010155" y="2916936"/>
            <a:ext cx="373380" cy="231647"/>
          </a:xfrm>
          <a:custGeom>
            <a:avLst/>
            <a:gdLst/>
            <a:ahLst/>
            <a:cxnLst/>
            <a:rect l="0" t="0" r="0" b="0"/>
            <a:pathLst>
              <a:path w="588" h="364">
                <a:moveTo>
                  <a:pt x="575" y="364"/>
                </a:moveTo>
                <a:cubicBezTo>
                  <a:pt x="575" y="364"/>
                  <a:pt x="572" y="364"/>
                  <a:pt x="572" y="364"/>
                </a:cubicBezTo>
                <a:cubicBezTo>
                  <a:pt x="379" y="316"/>
                  <a:pt x="379" y="316"/>
                  <a:pt x="379" y="316"/>
                </a:cubicBezTo>
                <a:cubicBezTo>
                  <a:pt x="186" y="352"/>
                  <a:pt x="186" y="352"/>
                  <a:pt x="186" y="352"/>
                </a:cubicBezTo>
                <a:cubicBezTo>
                  <a:pt x="183" y="352"/>
                  <a:pt x="183" y="352"/>
                  <a:pt x="180" y="352"/>
                </a:cubicBezTo>
                <a:cubicBezTo>
                  <a:pt x="9" y="316"/>
                  <a:pt x="9" y="316"/>
                  <a:pt x="9" y="316"/>
                </a:cubicBezTo>
                <a:cubicBezTo>
                  <a:pt x="2" y="316"/>
                  <a:pt x="0" y="310"/>
                  <a:pt x="0" y="303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9"/>
                  <a:pt x="2" y="5"/>
                  <a:pt x="6" y="2"/>
                </a:cubicBezTo>
                <a:cubicBezTo>
                  <a:pt x="9" y="0"/>
                  <a:pt x="12" y="0"/>
                  <a:pt x="15" y="0"/>
                </a:cubicBezTo>
                <a:cubicBezTo>
                  <a:pt x="183" y="48"/>
                  <a:pt x="183" y="48"/>
                  <a:pt x="183" y="48"/>
                </a:cubicBezTo>
                <a:cubicBezTo>
                  <a:pt x="242" y="24"/>
                  <a:pt x="242" y="24"/>
                  <a:pt x="242" y="24"/>
                </a:cubicBezTo>
                <a:cubicBezTo>
                  <a:pt x="248" y="21"/>
                  <a:pt x="254" y="24"/>
                  <a:pt x="257" y="33"/>
                </a:cubicBezTo>
                <a:cubicBezTo>
                  <a:pt x="260" y="39"/>
                  <a:pt x="257" y="45"/>
                  <a:pt x="248" y="48"/>
                </a:cubicBezTo>
                <a:cubicBezTo>
                  <a:pt x="186" y="72"/>
                  <a:pt x="186" y="72"/>
                  <a:pt x="186" y="72"/>
                </a:cubicBezTo>
                <a:cubicBezTo>
                  <a:pt x="186" y="72"/>
                  <a:pt x="183" y="72"/>
                  <a:pt x="180" y="72"/>
                </a:cubicBezTo>
                <a:cubicBezTo>
                  <a:pt x="24" y="27"/>
                  <a:pt x="24" y="27"/>
                  <a:pt x="24" y="27"/>
                </a:cubicBezTo>
                <a:cubicBezTo>
                  <a:pt x="24" y="294"/>
                  <a:pt x="24" y="294"/>
                  <a:pt x="24" y="294"/>
                </a:cubicBezTo>
                <a:cubicBezTo>
                  <a:pt x="183" y="328"/>
                  <a:pt x="183" y="328"/>
                  <a:pt x="183" y="328"/>
                </a:cubicBezTo>
                <a:cubicBezTo>
                  <a:pt x="376" y="291"/>
                  <a:pt x="376" y="291"/>
                  <a:pt x="376" y="291"/>
                </a:cubicBezTo>
                <a:cubicBezTo>
                  <a:pt x="379" y="291"/>
                  <a:pt x="379" y="291"/>
                  <a:pt x="382" y="291"/>
                </a:cubicBezTo>
                <a:cubicBezTo>
                  <a:pt x="563" y="337"/>
                  <a:pt x="563" y="337"/>
                  <a:pt x="563" y="337"/>
                </a:cubicBezTo>
                <a:cubicBezTo>
                  <a:pt x="563" y="70"/>
                  <a:pt x="563" y="70"/>
                  <a:pt x="563" y="70"/>
                </a:cubicBezTo>
                <a:cubicBezTo>
                  <a:pt x="450" y="36"/>
                  <a:pt x="450" y="36"/>
                  <a:pt x="450" y="36"/>
                </a:cubicBezTo>
                <a:cubicBezTo>
                  <a:pt x="443" y="33"/>
                  <a:pt x="441" y="27"/>
                  <a:pt x="441" y="21"/>
                </a:cubicBezTo>
                <a:cubicBezTo>
                  <a:pt x="443" y="15"/>
                  <a:pt x="450" y="12"/>
                  <a:pt x="456" y="12"/>
                </a:cubicBezTo>
                <a:cubicBezTo>
                  <a:pt x="578" y="48"/>
                  <a:pt x="578" y="48"/>
                  <a:pt x="578" y="48"/>
                </a:cubicBezTo>
                <a:cubicBezTo>
                  <a:pt x="585" y="51"/>
                  <a:pt x="588" y="54"/>
                  <a:pt x="588" y="60"/>
                </a:cubicBezTo>
                <a:cubicBezTo>
                  <a:pt x="588" y="352"/>
                  <a:pt x="588" y="352"/>
                  <a:pt x="588" y="352"/>
                </a:cubicBezTo>
                <a:cubicBezTo>
                  <a:pt x="588" y="355"/>
                  <a:pt x="585" y="358"/>
                  <a:pt x="581" y="361"/>
                </a:cubicBezTo>
                <a:cubicBezTo>
                  <a:pt x="581" y="364"/>
                  <a:pt x="578" y="364"/>
                  <a:pt x="575" y="364"/>
                </a:cubicBezTo>
              </a:path>
              <a:path w="588" h="364">
                <a:moveTo>
                  <a:pt x="184" y="352"/>
                </a:moveTo>
                <a:cubicBezTo>
                  <a:pt x="178" y="352"/>
                  <a:pt x="172" y="346"/>
                  <a:pt x="172" y="340"/>
                </a:cubicBezTo>
                <a:cubicBezTo>
                  <a:pt x="172" y="60"/>
                  <a:pt x="172" y="60"/>
                  <a:pt x="172" y="60"/>
                </a:cubicBezTo>
                <a:cubicBezTo>
                  <a:pt x="172" y="53"/>
                  <a:pt x="178" y="47"/>
                  <a:pt x="184" y="47"/>
                </a:cubicBezTo>
                <a:cubicBezTo>
                  <a:pt x="190" y="47"/>
                  <a:pt x="196" y="53"/>
                  <a:pt x="196" y="60"/>
                </a:cubicBezTo>
                <a:cubicBezTo>
                  <a:pt x="196" y="340"/>
                  <a:pt x="196" y="340"/>
                  <a:pt x="196" y="340"/>
                </a:cubicBezTo>
                <a:cubicBezTo>
                  <a:pt x="196" y="346"/>
                  <a:pt x="190" y="352"/>
                  <a:pt x="184" y="352"/>
                </a:cubicBezTo>
              </a:path>
              <a:path w="588" h="364">
                <a:moveTo>
                  <a:pt x="379" y="316"/>
                </a:moveTo>
                <a:cubicBezTo>
                  <a:pt x="373" y="316"/>
                  <a:pt x="367" y="310"/>
                  <a:pt x="367" y="304"/>
                </a:cubicBezTo>
                <a:cubicBezTo>
                  <a:pt x="367" y="120"/>
                  <a:pt x="367" y="120"/>
                  <a:pt x="367" y="120"/>
                </a:cubicBezTo>
                <a:cubicBezTo>
                  <a:pt x="367" y="114"/>
                  <a:pt x="373" y="107"/>
                  <a:pt x="379" y="107"/>
                </a:cubicBezTo>
                <a:cubicBezTo>
                  <a:pt x="385" y="107"/>
                  <a:pt x="391" y="114"/>
                  <a:pt x="391" y="120"/>
                </a:cubicBezTo>
                <a:cubicBezTo>
                  <a:pt x="391" y="304"/>
                  <a:pt x="391" y="304"/>
                  <a:pt x="391" y="304"/>
                </a:cubicBezTo>
                <a:cubicBezTo>
                  <a:pt x="391" y="310"/>
                  <a:pt x="385" y="316"/>
                  <a:pt x="379" y="316"/>
                </a:cubicBezTo>
              </a:path>
            </a:pathLst>
          </a:custGeom>
          <a:solidFill>
            <a:srgbClr val="FFFFF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956" name="picture 19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569243" y="377646"/>
            <a:ext cx="3066131" cy="689296"/>
          </a:xfrm>
          <a:prstGeom prst="rect">
            <a:avLst/>
          </a:prstGeom>
        </p:spPr>
      </p:pic>
      <p:pic>
        <p:nvPicPr>
          <p:cNvPr id="1958" name="picture 19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523232" y="5925311"/>
            <a:ext cx="3145536" cy="431291"/>
          </a:xfrm>
          <a:prstGeom prst="rect">
            <a:avLst/>
          </a:prstGeom>
        </p:spPr>
      </p:pic>
      <p:sp>
        <p:nvSpPr>
          <p:cNvPr id="1960" name="path"/>
          <p:cNvSpPr/>
          <p:nvPr/>
        </p:nvSpPr>
        <p:spPr>
          <a:xfrm>
            <a:off x="2150364" y="2823971"/>
            <a:ext cx="155447" cy="193548"/>
          </a:xfrm>
          <a:custGeom>
            <a:avLst/>
            <a:gdLst/>
            <a:ahLst/>
            <a:cxnLst/>
            <a:rect l="0" t="0" r="0" b="0"/>
            <a:pathLst>
              <a:path w="244" h="304">
                <a:moveTo>
                  <a:pt x="122" y="304"/>
                </a:moveTo>
                <a:cubicBezTo>
                  <a:pt x="119" y="304"/>
                  <a:pt x="116" y="304"/>
                  <a:pt x="116" y="301"/>
                </a:cubicBezTo>
                <a:cubicBezTo>
                  <a:pt x="110" y="298"/>
                  <a:pt x="0" y="225"/>
                  <a:pt x="0" y="122"/>
                </a:cubicBezTo>
                <a:cubicBezTo>
                  <a:pt x="0" y="54"/>
                  <a:pt x="55" y="0"/>
                  <a:pt x="122" y="0"/>
                </a:cubicBezTo>
                <a:cubicBezTo>
                  <a:pt x="189" y="0"/>
                  <a:pt x="244" y="54"/>
                  <a:pt x="244" y="122"/>
                </a:cubicBezTo>
                <a:cubicBezTo>
                  <a:pt x="244" y="225"/>
                  <a:pt x="134" y="298"/>
                  <a:pt x="128" y="301"/>
                </a:cubicBezTo>
                <a:cubicBezTo>
                  <a:pt x="128" y="304"/>
                  <a:pt x="125" y="304"/>
                  <a:pt x="122" y="304"/>
                </a:cubicBezTo>
                <a:moveTo>
                  <a:pt x="122" y="24"/>
                </a:moveTo>
                <a:cubicBezTo>
                  <a:pt x="67" y="24"/>
                  <a:pt x="24" y="67"/>
                  <a:pt x="24" y="122"/>
                </a:cubicBezTo>
                <a:cubicBezTo>
                  <a:pt x="24" y="198"/>
                  <a:pt x="97" y="259"/>
                  <a:pt x="122" y="277"/>
                </a:cubicBezTo>
                <a:cubicBezTo>
                  <a:pt x="146" y="259"/>
                  <a:pt x="220" y="198"/>
                  <a:pt x="220" y="122"/>
                </a:cubicBezTo>
                <a:cubicBezTo>
                  <a:pt x="220" y="67"/>
                  <a:pt x="177" y="24"/>
                  <a:pt x="122" y="24"/>
                </a:cubicBezTo>
              </a:path>
              <a:path w="244" h="304">
                <a:moveTo>
                  <a:pt x="122" y="158"/>
                </a:moveTo>
                <a:cubicBezTo>
                  <a:pt x="95" y="158"/>
                  <a:pt x="74" y="136"/>
                  <a:pt x="74" y="109"/>
                </a:cubicBezTo>
                <a:cubicBezTo>
                  <a:pt x="74" y="81"/>
                  <a:pt x="95" y="60"/>
                  <a:pt x="122" y="60"/>
                </a:cubicBezTo>
                <a:cubicBezTo>
                  <a:pt x="149" y="60"/>
                  <a:pt x="170" y="81"/>
                  <a:pt x="170" y="109"/>
                </a:cubicBezTo>
                <a:cubicBezTo>
                  <a:pt x="170" y="136"/>
                  <a:pt x="149" y="158"/>
                  <a:pt x="122" y="158"/>
                </a:cubicBezTo>
                <a:moveTo>
                  <a:pt x="122" y="84"/>
                </a:moveTo>
                <a:cubicBezTo>
                  <a:pt x="110" y="84"/>
                  <a:pt x="98" y="96"/>
                  <a:pt x="98" y="109"/>
                </a:cubicBezTo>
                <a:cubicBezTo>
                  <a:pt x="98" y="121"/>
                  <a:pt x="110" y="133"/>
                  <a:pt x="122" y="133"/>
                </a:cubicBezTo>
                <a:cubicBezTo>
                  <a:pt x="134" y="133"/>
                  <a:pt x="146" y="121"/>
                  <a:pt x="146" y="109"/>
                </a:cubicBezTo>
                <a:cubicBezTo>
                  <a:pt x="146" y="96"/>
                  <a:pt x="134" y="84"/>
                  <a:pt x="122" y="84"/>
                </a:cubicBezTo>
              </a:path>
            </a:pathLst>
          </a:custGeom>
          <a:solidFill>
            <a:srgbClr val="FFFFF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2" name="picture 196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7998"/>
          </a:xfrm>
          <a:prstGeom prst="rect">
            <a:avLst/>
          </a:prstGeom>
        </p:spPr>
      </p:pic>
      <p:sp>
        <p:nvSpPr>
          <p:cNvPr id="1964" name="textbox 1964"/>
          <p:cNvSpPr/>
          <p:nvPr/>
        </p:nvSpPr>
        <p:spPr>
          <a:xfrm>
            <a:off x="5264641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  <p:pic>
        <p:nvPicPr>
          <p:cNvPr id="1966" name="picture 19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12192000" cy="6857998"/>
          </a:xfrm>
          <a:prstGeom prst="rect">
            <a:avLst/>
          </a:prstGeom>
        </p:spPr>
      </p:pic>
      <p:sp>
        <p:nvSpPr>
          <p:cNvPr id="1968" name="textbox 1968"/>
          <p:cNvSpPr/>
          <p:nvPr/>
        </p:nvSpPr>
        <p:spPr>
          <a:xfrm>
            <a:off x="2897984" y="2733637"/>
            <a:ext cx="6415404" cy="132905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1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  <a:spcBef>
                <a:spcPts val="0"/>
              </a:spcBef>
            </a:pPr>
            <a:r>
              <a:rPr sz="87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谢  谢</a:t>
            </a:r>
            <a:r>
              <a:rPr sz="8700" b="1" kern="0" spc="25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8700" b="1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  看</a:t>
            </a:r>
            <a:endParaRPr lang="en-US" altLang="en-US" sz="8700" dirty="0"/>
          </a:p>
        </p:txBody>
      </p:sp>
      <p:pic>
        <p:nvPicPr>
          <p:cNvPr id="1970" name="picture 19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523232" y="6179820"/>
            <a:ext cx="3145536" cy="43129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16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46429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21600000">
            <a:off x="5618788" y="1158240"/>
            <a:ext cx="2716168" cy="1662930"/>
            <a:chOff x="0" y="0"/>
            <a:chExt cx="2716168" cy="1662930"/>
          </a:xfrm>
        </p:grpSpPr>
        <p:sp>
          <p:nvSpPr>
            <p:cNvPr id="170" name="rect"/>
            <p:cNvSpPr/>
            <p:nvPr/>
          </p:nvSpPr>
          <p:spPr>
            <a:xfrm>
              <a:off x="0" y="22613"/>
              <a:ext cx="2716168" cy="1640317"/>
            </a:xfrm>
            <a:prstGeom prst="rect">
              <a:avLst/>
            </a:prstGeom>
            <a:solidFill>
              <a:srgbClr val="000000">
                <a:alpha val="37647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pic>
          <p:nvPicPr>
            <p:cNvPr id="172" name="picture 17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15440" y="0"/>
              <a:ext cx="2689859" cy="1613915"/>
            </a:xfrm>
            <a:prstGeom prst="rect">
              <a:avLst/>
            </a:prstGeom>
          </p:spPr>
        </p:pic>
        <p:sp>
          <p:nvSpPr>
            <p:cNvPr id="174" name="rect"/>
            <p:cNvSpPr/>
            <p:nvPr/>
          </p:nvSpPr>
          <p:spPr>
            <a:xfrm>
              <a:off x="15440" y="1274064"/>
              <a:ext cx="1287779" cy="338327"/>
            </a:xfrm>
            <a:prstGeom prst="rect">
              <a:avLst/>
            </a:prstGeom>
            <a:solidFill>
              <a:srgbClr val="FFFFFF">
                <a:alpha val="47058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76" name="textbox 176"/>
            <p:cNvSpPr/>
            <p:nvPr/>
          </p:nvSpPr>
          <p:spPr>
            <a:xfrm>
              <a:off x="243808" y="1353451"/>
              <a:ext cx="834389" cy="25971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ts val="1840"/>
                </a:lnSpc>
              </a:pPr>
              <a:r>
                <a:rPr sz="1500" b="1" kern="0" spc="8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矿企单位</a:t>
              </a:r>
              <a:endParaRPr lang="en-US" altLang="en-US" sz="1500" dirty="0"/>
            </a:p>
          </p:txBody>
        </p:sp>
      </p:grpSp>
      <p:grpSp>
        <p:nvGrpSpPr>
          <p:cNvPr id="6" name="group 6"/>
          <p:cNvGrpSpPr/>
          <p:nvPr/>
        </p:nvGrpSpPr>
        <p:grpSpPr>
          <a:xfrm rot="21600000">
            <a:off x="2678991" y="1162811"/>
            <a:ext cx="2716167" cy="1662930"/>
            <a:chOff x="0" y="0"/>
            <a:chExt cx="2716167" cy="1662930"/>
          </a:xfrm>
        </p:grpSpPr>
        <p:sp>
          <p:nvSpPr>
            <p:cNvPr id="178" name="rect"/>
            <p:cNvSpPr/>
            <p:nvPr/>
          </p:nvSpPr>
          <p:spPr>
            <a:xfrm>
              <a:off x="0" y="22612"/>
              <a:ext cx="2716167" cy="1640317"/>
            </a:xfrm>
            <a:prstGeom prst="rect">
              <a:avLst/>
            </a:prstGeom>
            <a:solidFill>
              <a:srgbClr val="000000">
                <a:alpha val="39215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pic>
          <p:nvPicPr>
            <p:cNvPr id="180" name="picture 18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15440" y="0"/>
              <a:ext cx="2689859" cy="1613916"/>
            </a:xfrm>
            <a:prstGeom prst="rect">
              <a:avLst/>
            </a:prstGeom>
          </p:spPr>
        </p:pic>
        <p:sp>
          <p:nvSpPr>
            <p:cNvPr id="182" name="rect"/>
            <p:cNvSpPr/>
            <p:nvPr/>
          </p:nvSpPr>
          <p:spPr>
            <a:xfrm>
              <a:off x="15440" y="1275588"/>
              <a:ext cx="1287779" cy="338328"/>
            </a:xfrm>
            <a:prstGeom prst="rect">
              <a:avLst/>
            </a:prstGeom>
            <a:solidFill>
              <a:srgbClr val="FFFFFF">
                <a:alpha val="47058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84" name="textbox 184"/>
            <p:cNvSpPr/>
            <p:nvPr/>
          </p:nvSpPr>
          <p:spPr>
            <a:xfrm>
              <a:off x="393784" y="1352556"/>
              <a:ext cx="426084" cy="26098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ts val="1850"/>
                </a:lnSpc>
              </a:pPr>
              <a:r>
                <a:rPr sz="1500" b="1" kern="0" spc="7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学校</a:t>
              </a:r>
              <a:endParaRPr lang="en-US" altLang="en-US" sz="1500" dirty="0"/>
            </a:p>
          </p:txBody>
        </p:sp>
      </p:grpSp>
      <p:grpSp>
        <p:nvGrpSpPr>
          <p:cNvPr id="8" name="group 8"/>
          <p:cNvGrpSpPr/>
          <p:nvPr/>
        </p:nvGrpSpPr>
        <p:grpSpPr>
          <a:xfrm rot="21600000">
            <a:off x="8558584" y="1162811"/>
            <a:ext cx="2716167" cy="1662930"/>
            <a:chOff x="0" y="0"/>
            <a:chExt cx="2716167" cy="1662930"/>
          </a:xfrm>
        </p:grpSpPr>
        <p:sp>
          <p:nvSpPr>
            <p:cNvPr id="186" name="rect"/>
            <p:cNvSpPr/>
            <p:nvPr/>
          </p:nvSpPr>
          <p:spPr>
            <a:xfrm>
              <a:off x="0" y="22612"/>
              <a:ext cx="2716167" cy="1640317"/>
            </a:xfrm>
            <a:prstGeom prst="rect">
              <a:avLst/>
            </a:prstGeom>
            <a:solidFill>
              <a:srgbClr val="000000">
                <a:alpha val="39215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pic>
          <p:nvPicPr>
            <p:cNvPr id="188" name="picture 18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15439" y="0"/>
              <a:ext cx="2689859" cy="1613916"/>
            </a:xfrm>
            <a:prstGeom prst="rect">
              <a:avLst/>
            </a:prstGeom>
          </p:spPr>
        </p:pic>
        <p:sp>
          <p:nvSpPr>
            <p:cNvPr id="190" name="rect"/>
            <p:cNvSpPr/>
            <p:nvPr/>
          </p:nvSpPr>
          <p:spPr>
            <a:xfrm>
              <a:off x="15439" y="1274064"/>
              <a:ext cx="1287780" cy="339852"/>
            </a:xfrm>
            <a:prstGeom prst="rect">
              <a:avLst/>
            </a:prstGeom>
            <a:solidFill>
              <a:srgbClr val="FFFFFF">
                <a:alpha val="47058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92" name="textbox 192"/>
            <p:cNvSpPr/>
            <p:nvPr/>
          </p:nvSpPr>
          <p:spPr>
            <a:xfrm>
              <a:off x="162553" y="1357134"/>
              <a:ext cx="1036955" cy="26162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ts val="1860"/>
                </a:lnSpc>
              </a:pPr>
              <a:r>
                <a:rPr sz="1500" b="1" kern="0" spc="9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企事业单位</a:t>
              </a:r>
              <a:endParaRPr lang="en-US" altLang="en-US" sz="1500" dirty="0"/>
            </a:p>
          </p:txBody>
        </p:sp>
      </p:grpSp>
      <p:grpSp>
        <p:nvGrpSpPr>
          <p:cNvPr id="10" name="group 10"/>
          <p:cNvGrpSpPr/>
          <p:nvPr/>
        </p:nvGrpSpPr>
        <p:grpSpPr>
          <a:xfrm rot="21600000">
            <a:off x="819691" y="3032759"/>
            <a:ext cx="2714685" cy="1662930"/>
            <a:chOff x="0" y="0"/>
            <a:chExt cx="2714685" cy="1662930"/>
          </a:xfrm>
        </p:grpSpPr>
        <p:sp>
          <p:nvSpPr>
            <p:cNvPr id="194" name="rect"/>
            <p:cNvSpPr/>
            <p:nvPr/>
          </p:nvSpPr>
          <p:spPr>
            <a:xfrm>
              <a:off x="0" y="22613"/>
              <a:ext cx="2714685" cy="1640317"/>
            </a:xfrm>
            <a:prstGeom prst="rect">
              <a:avLst/>
            </a:prstGeom>
            <a:solidFill>
              <a:srgbClr val="000000">
                <a:alpha val="39215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pic>
          <p:nvPicPr>
            <p:cNvPr id="196" name="picture 19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15460" y="0"/>
              <a:ext cx="2688336" cy="1613916"/>
            </a:xfrm>
            <a:prstGeom prst="rect">
              <a:avLst/>
            </a:prstGeom>
          </p:spPr>
        </p:pic>
        <p:sp>
          <p:nvSpPr>
            <p:cNvPr id="198" name="rect"/>
            <p:cNvSpPr/>
            <p:nvPr/>
          </p:nvSpPr>
          <p:spPr>
            <a:xfrm>
              <a:off x="15460" y="1274064"/>
              <a:ext cx="1287780" cy="339851"/>
            </a:xfrm>
            <a:prstGeom prst="rect">
              <a:avLst/>
            </a:prstGeom>
            <a:solidFill>
              <a:srgbClr val="FFFFFF">
                <a:alpha val="47058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00" name="textbox 200"/>
            <p:cNvSpPr/>
            <p:nvPr/>
          </p:nvSpPr>
          <p:spPr>
            <a:xfrm>
              <a:off x="244963" y="1343412"/>
              <a:ext cx="831850" cy="26098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ts val="1850"/>
                </a:lnSpc>
              </a:pPr>
              <a:r>
                <a:rPr sz="1500" b="1" kern="0" spc="8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户外活动</a:t>
              </a:r>
              <a:endParaRPr lang="en-US" altLang="en-US" sz="1500" dirty="0"/>
            </a:p>
          </p:txBody>
        </p:sp>
      </p:grpSp>
      <p:grpSp>
        <p:nvGrpSpPr>
          <p:cNvPr id="12" name="group 12"/>
          <p:cNvGrpSpPr/>
          <p:nvPr/>
        </p:nvGrpSpPr>
        <p:grpSpPr>
          <a:xfrm rot="21600000">
            <a:off x="6700806" y="3032759"/>
            <a:ext cx="2714685" cy="1662930"/>
            <a:chOff x="0" y="0"/>
            <a:chExt cx="2714685" cy="1662930"/>
          </a:xfrm>
        </p:grpSpPr>
        <p:sp>
          <p:nvSpPr>
            <p:cNvPr id="202" name="rect"/>
            <p:cNvSpPr/>
            <p:nvPr/>
          </p:nvSpPr>
          <p:spPr>
            <a:xfrm>
              <a:off x="0" y="22613"/>
              <a:ext cx="2714685" cy="1640317"/>
            </a:xfrm>
            <a:prstGeom prst="rect">
              <a:avLst/>
            </a:prstGeom>
            <a:solidFill>
              <a:srgbClr val="000000">
                <a:alpha val="39215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pic>
          <p:nvPicPr>
            <p:cNvPr id="204" name="picture 20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15461" y="0"/>
              <a:ext cx="2688335" cy="1613916"/>
            </a:xfrm>
            <a:prstGeom prst="rect">
              <a:avLst/>
            </a:prstGeom>
          </p:spPr>
        </p:pic>
        <p:sp>
          <p:nvSpPr>
            <p:cNvPr id="206" name="rect"/>
            <p:cNvSpPr/>
            <p:nvPr/>
          </p:nvSpPr>
          <p:spPr>
            <a:xfrm>
              <a:off x="13937" y="1272540"/>
              <a:ext cx="1287779" cy="338327"/>
            </a:xfrm>
            <a:prstGeom prst="rect">
              <a:avLst/>
            </a:prstGeom>
            <a:solidFill>
              <a:srgbClr val="FFFFFF">
                <a:alpha val="47058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08" name="textbox 208"/>
            <p:cNvSpPr/>
            <p:nvPr/>
          </p:nvSpPr>
          <p:spPr>
            <a:xfrm>
              <a:off x="244559" y="1350651"/>
              <a:ext cx="832485" cy="26162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ts val="1855"/>
                </a:lnSpc>
              </a:pPr>
              <a:r>
                <a:rPr sz="1500" b="1" kern="0" spc="8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公园景区</a:t>
              </a:r>
              <a:endParaRPr lang="en-US" altLang="en-US" sz="1500" dirty="0"/>
            </a:p>
          </p:txBody>
        </p:sp>
      </p:grpSp>
      <p:grpSp>
        <p:nvGrpSpPr>
          <p:cNvPr id="14" name="group 14"/>
          <p:cNvGrpSpPr/>
          <p:nvPr/>
        </p:nvGrpSpPr>
        <p:grpSpPr>
          <a:xfrm rot="21600000">
            <a:off x="3747467" y="3040379"/>
            <a:ext cx="2714340" cy="1661440"/>
            <a:chOff x="0" y="0"/>
            <a:chExt cx="2714340" cy="1661440"/>
          </a:xfrm>
        </p:grpSpPr>
        <p:sp>
          <p:nvSpPr>
            <p:cNvPr id="210" name="rect"/>
            <p:cNvSpPr/>
            <p:nvPr/>
          </p:nvSpPr>
          <p:spPr>
            <a:xfrm>
              <a:off x="0" y="22580"/>
              <a:ext cx="2714340" cy="1638860"/>
            </a:xfrm>
            <a:prstGeom prst="rect">
              <a:avLst/>
            </a:prstGeom>
            <a:solidFill>
              <a:srgbClr val="000000">
                <a:alpha val="39215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pic>
          <p:nvPicPr>
            <p:cNvPr id="212" name="picture 2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600000">
              <a:off x="15288" y="0"/>
              <a:ext cx="2688335" cy="1612392"/>
            </a:xfrm>
            <a:prstGeom prst="rect">
              <a:avLst/>
            </a:prstGeom>
          </p:spPr>
        </p:pic>
        <p:sp>
          <p:nvSpPr>
            <p:cNvPr id="214" name="rect"/>
            <p:cNvSpPr/>
            <p:nvPr/>
          </p:nvSpPr>
          <p:spPr>
            <a:xfrm>
              <a:off x="15288" y="1274064"/>
              <a:ext cx="1287779" cy="338327"/>
            </a:xfrm>
            <a:prstGeom prst="rect">
              <a:avLst/>
            </a:prstGeom>
            <a:solidFill>
              <a:srgbClr val="FFFFFF">
                <a:alpha val="47058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16" name="textbox 216"/>
            <p:cNvSpPr/>
            <p:nvPr/>
          </p:nvSpPr>
          <p:spPr>
            <a:xfrm>
              <a:off x="245045" y="1351540"/>
              <a:ext cx="831850" cy="26098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ts val="1850"/>
                </a:lnSpc>
              </a:pPr>
              <a:r>
                <a:rPr sz="1500" b="1" kern="0" spc="8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户外应急</a:t>
              </a:r>
              <a:endParaRPr lang="en-US" altLang="en-US" sz="1500" dirty="0"/>
            </a:p>
          </p:txBody>
        </p:sp>
      </p:grpSp>
      <p:grpSp>
        <p:nvGrpSpPr>
          <p:cNvPr id="16" name="group 16"/>
          <p:cNvGrpSpPr/>
          <p:nvPr/>
        </p:nvGrpSpPr>
        <p:grpSpPr>
          <a:xfrm rot="21600000">
            <a:off x="8556956" y="4846320"/>
            <a:ext cx="2708754" cy="1658471"/>
            <a:chOff x="0" y="0"/>
            <a:chExt cx="2708754" cy="1658471"/>
          </a:xfrm>
        </p:grpSpPr>
        <p:sp>
          <p:nvSpPr>
            <p:cNvPr id="218" name="rect"/>
            <p:cNvSpPr/>
            <p:nvPr/>
          </p:nvSpPr>
          <p:spPr>
            <a:xfrm>
              <a:off x="0" y="22525"/>
              <a:ext cx="2708754" cy="1635946"/>
            </a:xfrm>
            <a:prstGeom prst="rect">
              <a:avLst/>
            </a:prstGeom>
            <a:solidFill>
              <a:srgbClr val="000000">
                <a:alpha val="39607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pic>
          <p:nvPicPr>
            <p:cNvPr id="220" name="picture 2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600000">
              <a:off x="15543" y="0"/>
              <a:ext cx="2682240" cy="1609343"/>
            </a:xfrm>
            <a:prstGeom prst="rect">
              <a:avLst/>
            </a:prstGeom>
          </p:spPr>
        </p:pic>
        <p:sp>
          <p:nvSpPr>
            <p:cNvPr id="222" name="rect"/>
            <p:cNvSpPr/>
            <p:nvPr/>
          </p:nvSpPr>
          <p:spPr>
            <a:xfrm>
              <a:off x="15543" y="1269491"/>
              <a:ext cx="1287780" cy="338328"/>
            </a:xfrm>
            <a:prstGeom prst="rect">
              <a:avLst/>
            </a:prstGeom>
            <a:solidFill>
              <a:srgbClr val="FFFFFF">
                <a:alpha val="47058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24" name="textbox 224"/>
            <p:cNvSpPr/>
            <p:nvPr/>
          </p:nvSpPr>
          <p:spPr>
            <a:xfrm>
              <a:off x="211264" y="1359210"/>
              <a:ext cx="833119" cy="26098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ts val="1850"/>
                </a:lnSpc>
              </a:pPr>
              <a:r>
                <a:rPr sz="1500" b="1" kern="0" spc="8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户外仓储</a:t>
              </a:r>
              <a:endParaRPr lang="en-US" altLang="en-US" sz="1500" dirty="0"/>
            </a:p>
          </p:txBody>
        </p:sp>
      </p:grpSp>
      <p:grpSp>
        <p:nvGrpSpPr>
          <p:cNvPr id="18" name="group 18"/>
          <p:cNvGrpSpPr/>
          <p:nvPr/>
        </p:nvGrpSpPr>
        <p:grpSpPr>
          <a:xfrm rot="21600000">
            <a:off x="2674488" y="4844796"/>
            <a:ext cx="2708411" cy="1658471"/>
            <a:chOff x="0" y="0"/>
            <a:chExt cx="2708411" cy="1658471"/>
          </a:xfrm>
        </p:grpSpPr>
        <p:sp>
          <p:nvSpPr>
            <p:cNvPr id="226" name="rect"/>
            <p:cNvSpPr/>
            <p:nvPr/>
          </p:nvSpPr>
          <p:spPr>
            <a:xfrm>
              <a:off x="0" y="22525"/>
              <a:ext cx="2708411" cy="1635946"/>
            </a:xfrm>
            <a:prstGeom prst="rect">
              <a:avLst/>
            </a:prstGeom>
            <a:solidFill>
              <a:srgbClr val="000000">
                <a:alpha val="39607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pic>
          <p:nvPicPr>
            <p:cNvPr id="228" name="picture 2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600000">
              <a:off x="15371" y="0"/>
              <a:ext cx="2682239" cy="1609343"/>
            </a:xfrm>
            <a:prstGeom prst="rect">
              <a:avLst/>
            </a:prstGeom>
          </p:spPr>
        </p:pic>
        <p:sp>
          <p:nvSpPr>
            <p:cNvPr id="230" name="rect"/>
            <p:cNvSpPr/>
            <p:nvPr/>
          </p:nvSpPr>
          <p:spPr>
            <a:xfrm>
              <a:off x="9275" y="1272539"/>
              <a:ext cx="1287779" cy="338327"/>
            </a:xfrm>
            <a:prstGeom prst="rect">
              <a:avLst/>
            </a:prstGeom>
            <a:solidFill>
              <a:srgbClr val="FFFFFF">
                <a:alpha val="47058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32" name="textbox 232"/>
            <p:cNvSpPr/>
            <p:nvPr/>
          </p:nvSpPr>
          <p:spPr>
            <a:xfrm>
              <a:off x="145179" y="1350371"/>
              <a:ext cx="831850" cy="26098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ts val="1850"/>
                </a:lnSpc>
              </a:pPr>
              <a:r>
                <a:rPr sz="1500" b="1" kern="0" spc="8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户外露营</a:t>
              </a:r>
              <a:endParaRPr lang="en-US" altLang="en-US" sz="1500" dirty="0"/>
            </a:p>
          </p:txBody>
        </p:sp>
      </p:grpSp>
      <p:grpSp>
        <p:nvGrpSpPr>
          <p:cNvPr id="20" name="group 20"/>
          <p:cNvGrpSpPr/>
          <p:nvPr/>
        </p:nvGrpSpPr>
        <p:grpSpPr>
          <a:xfrm rot="21600000">
            <a:off x="5623407" y="4846320"/>
            <a:ext cx="2706928" cy="1658471"/>
            <a:chOff x="0" y="0"/>
            <a:chExt cx="2706928" cy="1658471"/>
          </a:xfrm>
        </p:grpSpPr>
        <p:sp>
          <p:nvSpPr>
            <p:cNvPr id="234" name="rect"/>
            <p:cNvSpPr/>
            <p:nvPr/>
          </p:nvSpPr>
          <p:spPr>
            <a:xfrm>
              <a:off x="0" y="22525"/>
              <a:ext cx="2706928" cy="1635946"/>
            </a:xfrm>
            <a:prstGeom prst="rect">
              <a:avLst/>
            </a:prstGeom>
            <a:solidFill>
              <a:srgbClr val="000000">
                <a:alpha val="39607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pic>
          <p:nvPicPr>
            <p:cNvPr id="236" name="picture 23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600000">
              <a:off x="15392" y="0"/>
              <a:ext cx="2680716" cy="1609343"/>
            </a:xfrm>
            <a:prstGeom prst="rect">
              <a:avLst/>
            </a:prstGeom>
          </p:spPr>
        </p:pic>
        <p:sp>
          <p:nvSpPr>
            <p:cNvPr id="238" name="rect"/>
            <p:cNvSpPr/>
            <p:nvPr/>
          </p:nvSpPr>
          <p:spPr>
            <a:xfrm>
              <a:off x="10820" y="1274063"/>
              <a:ext cx="1286256" cy="338328"/>
            </a:xfrm>
            <a:prstGeom prst="rect">
              <a:avLst/>
            </a:prstGeom>
            <a:solidFill>
              <a:srgbClr val="FFFFFF">
                <a:alpha val="47058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40" name="textbox 240"/>
            <p:cNvSpPr/>
            <p:nvPr/>
          </p:nvSpPr>
          <p:spPr>
            <a:xfrm>
              <a:off x="238499" y="1351895"/>
              <a:ext cx="833755" cy="26098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ts val="1850"/>
                </a:lnSpc>
              </a:pPr>
              <a:r>
                <a:rPr sz="1500" b="1" kern="0" spc="80" dirty="0">
                  <a:solidFill>
                    <a:srgbClr val="FFFF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垃圾分类</a:t>
              </a:r>
              <a:endParaRPr lang="en-US" altLang="en-US" sz="1500" dirty="0"/>
            </a:p>
          </p:txBody>
        </p:sp>
      </p:grpSp>
      <p:sp>
        <p:nvSpPr>
          <p:cNvPr id="242" name="textbox 242"/>
          <p:cNvSpPr/>
          <p:nvPr/>
        </p:nvSpPr>
        <p:spPr>
          <a:xfrm>
            <a:off x="9541019" y="3607136"/>
            <a:ext cx="1796414" cy="8667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340"/>
              </a:lnSpc>
            </a:pPr>
            <a:r>
              <a:rPr sz="2700" b="1" kern="0" spc="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全塑</a:t>
            </a:r>
            <a:endParaRPr lang="en-US" altLang="en-US" sz="2700" dirty="0"/>
          </a:p>
          <a:p>
            <a:pPr marL="12700" algn="l" rtl="0" eaLnBrk="0">
              <a:lnSpc>
                <a:spcPts val="3260"/>
              </a:lnSpc>
              <a:spcBef>
                <a:spcPts val="20"/>
              </a:spcBef>
            </a:pPr>
            <a:r>
              <a:rPr sz="2700" b="1" kern="0" spc="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移动卫生间</a:t>
            </a:r>
            <a:endParaRPr lang="en-US" altLang="en-US" sz="2700" dirty="0"/>
          </a:p>
        </p:txBody>
      </p:sp>
      <p:pic>
        <p:nvPicPr>
          <p:cNvPr id="244" name="picture 2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940251" y="734568"/>
            <a:ext cx="2669860" cy="233013"/>
          </a:xfrm>
          <a:prstGeom prst="rect">
            <a:avLst/>
          </a:prstGeom>
        </p:spPr>
      </p:pic>
      <p:sp>
        <p:nvSpPr>
          <p:cNvPr id="246" name="textbox 246"/>
          <p:cNvSpPr/>
          <p:nvPr/>
        </p:nvSpPr>
        <p:spPr>
          <a:xfrm>
            <a:off x="923950" y="293979"/>
            <a:ext cx="2700020" cy="5581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36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</a:t>
            </a:r>
            <a:r>
              <a:rPr sz="3600" b="1" kern="0" spc="10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6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</a:t>
            </a:r>
            <a:r>
              <a:rPr sz="3600" b="1" kern="0" spc="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6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领</a:t>
            </a:r>
            <a:r>
              <a:rPr sz="3600" b="1" kern="0" spc="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600" b="1" kern="0" spc="-6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域</a:t>
            </a:r>
            <a:endParaRPr lang="en-US" altLang="en-US" sz="3600" dirty="0"/>
          </a:p>
        </p:txBody>
      </p:sp>
      <p:sp>
        <p:nvSpPr>
          <p:cNvPr id="248" name="textbox 248"/>
          <p:cNvSpPr/>
          <p:nvPr/>
        </p:nvSpPr>
        <p:spPr>
          <a:xfrm>
            <a:off x="855160" y="1830152"/>
            <a:ext cx="1086485" cy="86741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340"/>
              </a:lnSpc>
            </a:pPr>
            <a:r>
              <a:rPr sz="2700" b="1" kern="0" spc="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全塑</a:t>
            </a:r>
            <a:endParaRPr lang="en-US" altLang="en-US" sz="2700" dirty="0"/>
          </a:p>
          <a:p>
            <a:pPr marL="12700" algn="l" rtl="0" eaLnBrk="0">
              <a:lnSpc>
                <a:spcPts val="3270"/>
              </a:lnSpc>
              <a:spcBef>
                <a:spcPts val="15"/>
              </a:spcBef>
            </a:pPr>
            <a:r>
              <a:rPr sz="2700" b="1" kern="0" spc="8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储物柜</a:t>
            </a:r>
            <a:endParaRPr lang="en-US" altLang="en-US" sz="2700" dirty="0"/>
          </a:p>
        </p:txBody>
      </p:sp>
      <p:pic>
        <p:nvPicPr>
          <p:cNvPr id="250" name="picture 2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pic>
        <p:nvPicPr>
          <p:cNvPr id="252" name="picture 2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0" y="0"/>
            <a:ext cx="596671" cy="1185545"/>
          </a:xfrm>
          <a:prstGeom prst="rect">
            <a:avLst/>
          </a:prstGeom>
        </p:spPr>
      </p:pic>
      <p:sp>
        <p:nvSpPr>
          <p:cNvPr id="254" name="textbox 254"/>
          <p:cNvSpPr/>
          <p:nvPr/>
        </p:nvSpPr>
        <p:spPr>
          <a:xfrm>
            <a:off x="887773" y="5346909"/>
            <a:ext cx="730884" cy="86486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lang="en-US" altLang="en-US" sz="100" dirty="0"/>
          </a:p>
          <a:p>
            <a:pPr marL="12700" algn="l" rtl="0" eaLnBrk="0">
              <a:lnSpc>
                <a:spcPct val="102000"/>
              </a:lnSpc>
            </a:pPr>
            <a:r>
              <a:rPr sz="2700" b="1" kern="0" spc="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全塑</a:t>
            </a:r>
            <a:r>
              <a:rPr sz="2700" b="1" kern="0" spc="-1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700" b="1" kern="0" spc="70" dirty="0">
                <a:solidFill>
                  <a:srgbClr val="1587FD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房屋</a:t>
            </a:r>
            <a:endParaRPr lang="en-US" altLang="en-US" sz="2700" dirty="0"/>
          </a:p>
        </p:txBody>
      </p:sp>
      <p:sp>
        <p:nvSpPr>
          <p:cNvPr id="256" name="textbox 256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  <p:pic>
        <p:nvPicPr>
          <p:cNvPr id="258" name="picture 25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897636" y="6298691"/>
            <a:ext cx="838200" cy="94488"/>
          </a:xfrm>
          <a:prstGeom prst="rect">
            <a:avLst/>
          </a:prstGeom>
        </p:spPr>
      </p:pic>
      <p:pic>
        <p:nvPicPr>
          <p:cNvPr id="260" name="picture 26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861060" y="2759964"/>
            <a:ext cx="838200" cy="94487"/>
          </a:xfrm>
          <a:prstGeom prst="rect">
            <a:avLst/>
          </a:prstGeom>
        </p:spPr>
      </p:pic>
      <p:pic>
        <p:nvPicPr>
          <p:cNvPr id="262" name="picture 26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600000">
            <a:off x="9549384" y="4559808"/>
            <a:ext cx="838200" cy="9296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2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2192000" cy="6857998"/>
          </a:xfrm>
          <a:prstGeom prst="rect">
            <a:avLst/>
          </a:prstGeom>
        </p:spPr>
      </p:pic>
      <p:sp>
        <p:nvSpPr>
          <p:cNvPr id="266" name="textbox 266"/>
          <p:cNvSpPr/>
          <p:nvPr/>
        </p:nvSpPr>
        <p:spPr>
          <a:xfrm>
            <a:off x="1028801" y="2408301"/>
            <a:ext cx="4479290" cy="167068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02000"/>
              </a:lnSpc>
            </a:pPr>
            <a:endParaRPr lang="en-US" altLang="en-US" sz="100" dirty="0"/>
          </a:p>
          <a:p>
            <a:pPr marL="19050" algn="l" rtl="0" eaLnBrk="0">
              <a:lnSpc>
                <a:spcPct val="97000"/>
              </a:lnSpc>
              <a:spcBef>
                <a:spcPts val="0"/>
              </a:spcBef>
            </a:pPr>
            <a:r>
              <a:rPr sz="6000" b="1" kern="0" spc="10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我们的产品</a:t>
            </a:r>
            <a:endParaRPr lang="en-US" altLang="en-US" sz="6000" dirty="0"/>
          </a:p>
          <a:p>
            <a:pPr algn="l" rtl="0" eaLnBrk="0">
              <a:lnSpc>
                <a:spcPct val="103000"/>
              </a:lnSpc>
            </a:pPr>
            <a:endParaRPr lang="en-US" altLang="en-US" sz="1800" dirty="0"/>
          </a:p>
          <a:p>
            <a:pPr marL="12700" algn="l" rtl="0" eaLnBrk="0">
              <a:lnSpc>
                <a:spcPct val="86000"/>
              </a:lnSpc>
              <a:spcBef>
                <a:spcPts val="5"/>
              </a:spcBef>
            </a:pPr>
            <a:r>
              <a:rPr sz="3600" b="1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About</a:t>
            </a:r>
            <a:r>
              <a:rPr sz="3600" b="1" kern="0" spc="1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sz="3600" b="1" kern="0" spc="-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Products</a:t>
            </a:r>
            <a:endParaRPr lang="en-US" altLang="en-US" sz="3600" dirty="0"/>
          </a:p>
        </p:txBody>
      </p:sp>
      <p:grpSp>
        <p:nvGrpSpPr>
          <p:cNvPr id="22" name="group 22"/>
          <p:cNvGrpSpPr/>
          <p:nvPr/>
        </p:nvGrpSpPr>
        <p:grpSpPr>
          <a:xfrm rot="21600000">
            <a:off x="7263130" y="1976628"/>
            <a:ext cx="2226436" cy="1652142"/>
            <a:chOff x="0" y="0"/>
            <a:chExt cx="2226436" cy="1652142"/>
          </a:xfrm>
        </p:grpSpPr>
        <p:sp>
          <p:nvSpPr>
            <p:cNvPr id="268" name="path"/>
            <p:cNvSpPr/>
            <p:nvPr/>
          </p:nvSpPr>
          <p:spPr>
            <a:xfrm>
              <a:off x="2285" y="2285"/>
              <a:ext cx="2221865" cy="1647570"/>
            </a:xfrm>
            <a:custGeom>
              <a:avLst/>
              <a:gdLst/>
              <a:ahLst/>
              <a:cxnLst/>
              <a:rect l="0" t="0" r="0" b="0"/>
              <a:pathLst>
                <a:path w="3499" h="2594">
                  <a:moveTo>
                    <a:pt x="840" y="264"/>
                  </a:moveTo>
                  <a:cubicBezTo>
                    <a:pt x="496" y="264"/>
                    <a:pt x="324" y="620"/>
                    <a:pt x="324" y="1332"/>
                  </a:cubicBezTo>
                  <a:cubicBezTo>
                    <a:pt x="324" y="1998"/>
                    <a:pt x="493" y="2332"/>
                    <a:pt x="831" y="2332"/>
                  </a:cubicBezTo>
                  <a:cubicBezTo>
                    <a:pt x="1164" y="2332"/>
                    <a:pt x="1330" y="1993"/>
                    <a:pt x="1330" y="1316"/>
                  </a:cubicBezTo>
                  <a:cubicBezTo>
                    <a:pt x="1330" y="614"/>
                    <a:pt x="1167" y="264"/>
                    <a:pt x="840" y="264"/>
                  </a:cubicBezTo>
                  <a:moveTo>
                    <a:pt x="2703" y="0"/>
                  </a:moveTo>
                  <a:cubicBezTo>
                    <a:pt x="2917" y="0"/>
                    <a:pt x="3089" y="55"/>
                    <a:pt x="3218" y="167"/>
                  </a:cubicBezTo>
                  <a:cubicBezTo>
                    <a:pt x="3348" y="279"/>
                    <a:pt x="3413" y="424"/>
                    <a:pt x="3413" y="602"/>
                  </a:cubicBezTo>
                  <a:cubicBezTo>
                    <a:pt x="3413" y="931"/>
                    <a:pt x="3245" y="1142"/>
                    <a:pt x="2910" y="1236"/>
                  </a:cubicBezTo>
                  <a:lnTo>
                    <a:pt x="2910" y="1242"/>
                  </a:lnTo>
                  <a:cubicBezTo>
                    <a:pt x="3092" y="1262"/>
                    <a:pt x="3235" y="1326"/>
                    <a:pt x="3340" y="1435"/>
                  </a:cubicBezTo>
                  <a:cubicBezTo>
                    <a:pt x="3446" y="1543"/>
                    <a:pt x="3499" y="1678"/>
                    <a:pt x="3499" y="1840"/>
                  </a:cubicBezTo>
                  <a:cubicBezTo>
                    <a:pt x="3499" y="2066"/>
                    <a:pt x="3417" y="2248"/>
                    <a:pt x="3255" y="2387"/>
                  </a:cubicBezTo>
                  <a:cubicBezTo>
                    <a:pt x="3092" y="2525"/>
                    <a:pt x="2875" y="2594"/>
                    <a:pt x="2605" y="2594"/>
                  </a:cubicBezTo>
                  <a:cubicBezTo>
                    <a:pt x="2368" y="2594"/>
                    <a:pt x="2176" y="2550"/>
                    <a:pt x="2030" y="2461"/>
                  </a:cubicBezTo>
                  <a:lnTo>
                    <a:pt x="2030" y="2132"/>
                  </a:lnTo>
                  <a:cubicBezTo>
                    <a:pt x="2202" y="2265"/>
                    <a:pt x="2396" y="2332"/>
                    <a:pt x="2612" y="2332"/>
                  </a:cubicBezTo>
                  <a:cubicBezTo>
                    <a:pt x="2785" y="2332"/>
                    <a:pt x="2922" y="2289"/>
                    <a:pt x="3023" y="2204"/>
                  </a:cubicBezTo>
                  <a:cubicBezTo>
                    <a:pt x="3124" y="2120"/>
                    <a:pt x="3174" y="2006"/>
                    <a:pt x="3174" y="1863"/>
                  </a:cubicBezTo>
                  <a:cubicBezTo>
                    <a:pt x="3174" y="1546"/>
                    <a:pt x="2947" y="1387"/>
                    <a:pt x="2492" y="1387"/>
                  </a:cubicBezTo>
                  <a:lnTo>
                    <a:pt x="2283" y="1387"/>
                  </a:lnTo>
                  <a:lnTo>
                    <a:pt x="2283" y="1124"/>
                  </a:lnTo>
                  <a:lnTo>
                    <a:pt x="2482" y="1124"/>
                  </a:lnTo>
                  <a:cubicBezTo>
                    <a:pt x="2885" y="1124"/>
                    <a:pt x="3087" y="975"/>
                    <a:pt x="3087" y="677"/>
                  </a:cubicBezTo>
                  <a:cubicBezTo>
                    <a:pt x="3087" y="401"/>
                    <a:pt x="2933" y="264"/>
                    <a:pt x="2625" y="264"/>
                  </a:cubicBezTo>
                  <a:cubicBezTo>
                    <a:pt x="2449" y="264"/>
                    <a:pt x="2283" y="323"/>
                    <a:pt x="2127" y="442"/>
                  </a:cubicBezTo>
                  <a:lnTo>
                    <a:pt x="2127" y="142"/>
                  </a:lnTo>
                  <a:cubicBezTo>
                    <a:pt x="2291" y="47"/>
                    <a:pt x="2483" y="0"/>
                    <a:pt x="2703" y="0"/>
                  </a:cubicBezTo>
                  <a:moveTo>
                    <a:pt x="858" y="0"/>
                  </a:moveTo>
                  <a:cubicBezTo>
                    <a:pt x="1390" y="0"/>
                    <a:pt x="1656" y="428"/>
                    <a:pt x="1656" y="1286"/>
                  </a:cubicBezTo>
                  <a:cubicBezTo>
                    <a:pt x="1656" y="1710"/>
                    <a:pt x="1581" y="2034"/>
                    <a:pt x="1431" y="2258"/>
                  </a:cubicBezTo>
                  <a:cubicBezTo>
                    <a:pt x="1282" y="2482"/>
                    <a:pt x="1072" y="2594"/>
                    <a:pt x="802" y="2594"/>
                  </a:cubicBezTo>
                  <a:cubicBezTo>
                    <a:pt x="547" y="2594"/>
                    <a:pt x="349" y="2488"/>
                    <a:pt x="209" y="2275"/>
                  </a:cubicBezTo>
                  <a:cubicBezTo>
                    <a:pt x="69" y="2062"/>
                    <a:pt x="0" y="1752"/>
                    <a:pt x="0" y="1346"/>
                  </a:cubicBezTo>
                  <a:cubicBezTo>
                    <a:pt x="0" y="903"/>
                    <a:pt x="73" y="568"/>
                    <a:pt x="220" y="340"/>
                  </a:cubicBezTo>
                  <a:cubicBezTo>
                    <a:pt x="367" y="113"/>
                    <a:pt x="580" y="0"/>
                    <a:pt x="858" y="0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270" name="path"/>
            <p:cNvSpPr/>
            <p:nvPr/>
          </p:nvSpPr>
          <p:spPr>
            <a:xfrm>
              <a:off x="0" y="0"/>
              <a:ext cx="2226436" cy="1652142"/>
            </a:xfrm>
            <a:custGeom>
              <a:avLst/>
              <a:gdLst/>
              <a:ahLst/>
              <a:cxnLst/>
              <a:rect l="0" t="0" r="0" b="0"/>
              <a:pathLst>
                <a:path w="3506" h="2601">
                  <a:moveTo>
                    <a:pt x="844" y="267"/>
                  </a:moveTo>
                  <a:cubicBezTo>
                    <a:pt x="500" y="267"/>
                    <a:pt x="327" y="623"/>
                    <a:pt x="327" y="1335"/>
                  </a:cubicBezTo>
                  <a:cubicBezTo>
                    <a:pt x="327" y="2002"/>
                    <a:pt x="496" y="2335"/>
                    <a:pt x="834" y="2335"/>
                  </a:cubicBezTo>
                  <a:cubicBezTo>
                    <a:pt x="1167" y="2335"/>
                    <a:pt x="1334" y="1996"/>
                    <a:pt x="1334" y="1319"/>
                  </a:cubicBezTo>
                  <a:cubicBezTo>
                    <a:pt x="1334" y="618"/>
                    <a:pt x="1170" y="267"/>
                    <a:pt x="844" y="267"/>
                  </a:cubicBezTo>
                  <a:moveTo>
                    <a:pt x="2706" y="3"/>
                  </a:moveTo>
                  <a:cubicBezTo>
                    <a:pt x="2920" y="3"/>
                    <a:pt x="3092" y="59"/>
                    <a:pt x="3222" y="171"/>
                  </a:cubicBezTo>
                  <a:cubicBezTo>
                    <a:pt x="3351" y="283"/>
                    <a:pt x="3416" y="428"/>
                    <a:pt x="3416" y="606"/>
                  </a:cubicBezTo>
                  <a:cubicBezTo>
                    <a:pt x="3416" y="934"/>
                    <a:pt x="3249" y="1146"/>
                    <a:pt x="2914" y="1240"/>
                  </a:cubicBezTo>
                  <a:lnTo>
                    <a:pt x="2914" y="1246"/>
                  </a:lnTo>
                  <a:cubicBezTo>
                    <a:pt x="3095" y="1265"/>
                    <a:pt x="3239" y="1330"/>
                    <a:pt x="3344" y="1438"/>
                  </a:cubicBezTo>
                  <a:cubicBezTo>
                    <a:pt x="3449" y="1547"/>
                    <a:pt x="3502" y="1682"/>
                    <a:pt x="3502" y="1844"/>
                  </a:cubicBezTo>
                  <a:cubicBezTo>
                    <a:pt x="3502" y="2070"/>
                    <a:pt x="3421" y="2252"/>
                    <a:pt x="3258" y="2390"/>
                  </a:cubicBezTo>
                  <a:cubicBezTo>
                    <a:pt x="3095" y="2529"/>
                    <a:pt x="2879" y="2598"/>
                    <a:pt x="2609" y="2598"/>
                  </a:cubicBezTo>
                  <a:cubicBezTo>
                    <a:pt x="2371" y="2598"/>
                    <a:pt x="2180" y="2553"/>
                    <a:pt x="2034" y="2465"/>
                  </a:cubicBezTo>
                  <a:lnTo>
                    <a:pt x="2034" y="2136"/>
                  </a:lnTo>
                  <a:cubicBezTo>
                    <a:pt x="2205" y="2269"/>
                    <a:pt x="2400" y="2335"/>
                    <a:pt x="2615" y="2335"/>
                  </a:cubicBezTo>
                  <a:cubicBezTo>
                    <a:pt x="2788" y="2335"/>
                    <a:pt x="2925" y="2293"/>
                    <a:pt x="3026" y="2208"/>
                  </a:cubicBezTo>
                  <a:cubicBezTo>
                    <a:pt x="3127" y="2123"/>
                    <a:pt x="3178" y="2010"/>
                    <a:pt x="3178" y="1867"/>
                  </a:cubicBezTo>
                  <a:cubicBezTo>
                    <a:pt x="3178" y="1549"/>
                    <a:pt x="2950" y="1390"/>
                    <a:pt x="2496" y="1390"/>
                  </a:cubicBezTo>
                  <a:lnTo>
                    <a:pt x="2286" y="1390"/>
                  </a:lnTo>
                  <a:lnTo>
                    <a:pt x="2286" y="1128"/>
                  </a:lnTo>
                  <a:lnTo>
                    <a:pt x="2486" y="1128"/>
                  </a:lnTo>
                  <a:cubicBezTo>
                    <a:pt x="2889" y="1128"/>
                    <a:pt x="3090" y="979"/>
                    <a:pt x="3090" y="680"/>
                  </a:cubicBezTo>
                  <a:cubicBezTo>
                    <a:pt x="3090" y="405"/>
                    <a:pt x="2936" y="267"/>
                    <a:pt x="2628" y="267"/>
                  </a:cubicBezTo>
                  <a:cubicBezTo>
                    <a:pt x="2452" y="267"/>
                    <a:pt x="2286" y="327"/>
                    <a:pt x="2131" y="445"/>
                  </a:cubicBezTo>
                  <a:lnTo>
                    <a:pt x="2131" y="146"/>
                  </a:lnTo>
                  <a:cubicBezTo>
                    <a:pt x="2295" y="50"/>
                    <a:pt x="2487" y="3"/>
                    <a:pt x="2706" y="3"/>
                  </a:cubicBezTo>
                  <a:moveTo>
                    <a:pt x="862" y="3"/>
                  </a:moveTo>
                  <a:cubicBezTo>
                    <a:pt x="1393" y="3"/>
                    <a:pt x="1659" y="432"/>
                    <a:pt x="1659" y="1290"/>
                  </a:cubicBezTo>
                  <a:cubicBezTo>
                    <a:pt x="1659" y="1713"/>
                    <a:pt x="1584" y="2037"/>
                    <a:pt x="1435" y="2261"/>
                  </a:cubicBezTo>
                  <a:cubicBezTo>
                    <a:pt x="1285" y="2486"/>
                    <a:pt x="1075" y="2598"/>
                    <a:pt x="805" y="2598"/>
                  </a:cubicBezTo>
                  <a:cubicBezTo>
                    <a:pt x="550" y="2598"/>
                    <a:pt x="353" y="2491"/>
                    <a:pt x="213" y="2278"/>
                  </a:cubicBezTo>
                  <a:cubicBezTo>
                    <a:pt x="73" y="2066"/>
                    <a:pt x="3" y="1756"/>
                    <a:pt x="3" y="1350"/>
                  </a:cubicBezTo>
                  <a:cubicBezTo>
                    <a:pt x="3" y="907"/>
                    <a:pt x="76" y="572"/>
                    <a:pt x="223" y="344"/>
                  </a:cubicBezTo>
                  <a:cubicBezTo>
                    <a:pt x="370" y="117"/>
                    <a:pt x="583" y="3"/>
                    <a:pt x="862" y="3"/>
                  </a:cubicBezTo>
                </a:path>
              </a:pathLst>
            </a:custGeom>
            <a:noFill/>
            <a:ln w="4572" cap="flat">
              <a:solidFill>
                <a:srgbClr val="FFFFFF">
                  <a:alpha val="100000"/>
                </a:srgbClr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272" name="textbox 272"/>
          <p:cNvSpPr/>
          <p:nvPr/>
        </p:nvSpPr>
        <p:spPr>
          <a:xfrm>
            <a:off x="1397444" y="4386101"/>
            <a:ext cx="1324610" cy="89471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710"/>
              </a:lnSpc>
            </a:pPr>
            <a:r>
              <a:rPr sz="1400" b="1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全塑储物柜</a:t>
            </a:r>
            <a:endParaRPr lang="en-US" altLang="en-US" sz="1400" dirty="0"/>
          </a:p>
          <a:p>
            <a:pPr marL="12700" algn="l" rtl="0" eaLnBrk="0">
              <a:lnSpc>
                <a:spcPct val="93000"/>
              </a:lnSpc>
              <a:spcBef>
                <a:spcPts val="930"/>
              </a:spcBef>
            </a:pPr>
            <a:r>
              <a:rPr sz="1400" b="1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全塑移动卫生间</a:t>
            </a:r>
            <a:endParaRPr lang="en-US" altLang="en-US" sz="1400" dirty="0"/>
          </a:p>
          <a:p>
            <a:pPr marL="12700" algn="l" rtl="0" eaLnBrk="0">
              <a:lnSpc>
                <a:spcPts val="2640"/>
              </a:lnSpc>
            </a:pPr>
            <a:r>
              <a:rPr sz="1400" b="1" kern="0" spc="5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全塑房屋</a:t>
            </a:r>
            <a:endParaRPr lang="en-US" altLang="en-US" sz="1400" dirty="0"/>
          </a:p>
        </p:txBody>
      </p:sp>
      <p:pic>
        <p:nvPicPr>
          <p:cNvPr id="274" name="picture 2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902211" y="215574"/>
            <a:ext cx="1911434" cy="439803"/>
          </a:xfrm>
          <a:prstGeom prst="rect">
            <a:avLst/>
          </a:prstGeom>
        </p:spPr>
      </p:pic>
      <p:sp>
        <p:nvSpPr>
          <p:cNvPr id="276" name="textbox 276"/>
          <p:cNvSpPr/>
          <p:nvPr/>
        </p:nvSpPr>
        <p:spPr>
          <a:xfrm>
            <a:off x="10169255" y="6541560"/>
            <a:ext cx="1666239" cy="1898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让 生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</a:t>
            </a:r>
            <a:r>
              <a:rPr sz="1100" b="1" kern="0" spc="7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便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捷</a:t>
            </a:r>
            <a:r>
              <a:rPr sz="1100" b="1" kern="0" spc="8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</a:t>
            </a:r>
            <a:r>
              <a:rPr sz="1100" b="1" kern="0" spc="6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100" b="1" kern="0" spc="-10" dirty="0">
                <a:solidFill>
                  <a:srgbClr val="A6A6A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</a:t>
            </a:r>
            <a:endParaRPr lang="en-US" altLang="en-US" sz="1100" dirty="0"/>
          </a:p>
        </p:txBody>
      </p:sp>
      <p:sp>
        <p:nvSpPr>
          <p:cNvPr id="278" name="path"/>
          <p:cNvSpPr/>
          <p:nvPr/>
        </p:nvSpPr>
        <p:spPr>
          <a:xfrm>
            <a:off x="1033018" y="4465066"/>
            <a:ext cx="162051" cy="786891"/>
          </a:xfrm>
          <a:custGeom>
            <a:avLst/>
            <a:gdLst/>
            <a:ahLst/>
            <a:cxnLst/>
            <a:rect l="0" t="0" r="0" b="0"/>
            <a:pathLst>
              <a:path w="255" h="1239">
                <a:moveTo>
                  <a:pt x="245" y="732"/>
                </a:moveTo>
                <a:lnTo>
                  <a:pt x="245" y="506"/>
                </a:lnTo>
                <a:lnTo>
                  <a:pt x="19" y="732"/>
                </a:lnTo>
                <a:lnTo>
                  <a:pt x="245" y="732"/>
                </a:lnTo>
                <a:close/>
                <a:moveTo>
                  <a:pt x="245" y="1229"/>
                </a:moveTo>
                <a:lnTo>
                  <a:pt x="245" y="1003"/>
                </a:lnTo>
                <a:lnTo>
                  <a:pt x="19" y="1229"/>
                </a:lnTo>
                <a:lnTo>
                  <a:pt x="245" y="1229"/>
                </a:lnTo>
                <a:close/>
                <a:moveTo>
                  <a:pt x="235" y="235"/>
                </a:moveTo>
                <a:lnTo>
                  <a:pt x="235" y="10"/>
                </a:lnTo>
                <a:lnTo>
                  <a:pt x="10" y="235"/>
                </a:lnTo>
                <a:lnTo>
                  <a:pt x="235" y="235"/>
                </a:lnTo>
                <a:close/>
              </a:path>
            </a:pathLst>
          </a:custGeom>
          <a:noFill/>
          <a:ln w="12700" cap="flat">
            <a:solidFill>
              <a:srgbClr val="FFFFFF">
                <a:alpha val="100000"/>
              </a:srgbClr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ZjA0ODg4OTNmZDQ4YTY2NjdlMDNmZjk5YjhlMjQ3NTkifQ==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9622</Words>
  <Application>WPS 演示</Application>
  <PresentationFormat/>
  <Paragraphs>1317</Paragraphs>
  <Slides>78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78</vt:i4>
      </vt:variant>
    </vt:vector>
  </HeadingPairs>
  <TitlesOfParts>
    <vt:vector size="86" baseType="lpstr">
      <vt:lpstr>Arial</vt:lpstr>
      <vt:lpstr>宋体</vt:lpstr>
      <vt:lpstr>Wingdings</vt:lpstr>
      <vt:lpstr>微软雅黑</vt:lpstr>
      <vt:lpstr>Arial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工作总结</dc:title>
  <dc:creator>iSlide</dc:creator>
  <cp:lastModifiedBy>Ki</cp:lastModifiedBy>
  <cp:revision>2</cp:revision>
  <dcterms:created xsi:type="dcterms:W3CDTF">2024-03-13T01:42:29Z</dcterms:created>
  <dcterms:modified xsi:type="dcterms:W3CDTF">2024-03-13T02:38:22Z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wqlLaW5nc29mdCBQREYgdG8gV1BTIDkw</vt:lpwstr>
  </property>
  <property fmtid="{D5CDD505-2E9C-101B-9397-08002B2CF9AE}" pid="3" name="Created">
    <vt:filetime>2024-03-13T09:42:13Z</vt:filetime>
  </property>
  <property fmtid="{D5CDD505-2E9C-101B-9397-08002B2CF9AE}" pid="4" name="ICV">
    <vt:lpwstr>BEBC5F4295B942128E92ACB95647EB58_13</vt:lpwstr>
  </property>
  <property fmtid="{D5CDD505-2E9C-101B-9397-08002B2CF9AE}" pid="5" name="KSOProductBuildVer">
    <vt:lpwstr>2052-12.1.0.16388</vt:lpwstr>
  </property>
</Properties>
</file>